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(about 60 seconds).
Say: "Thank you for the time. What I'd like to show you today is a picture of what a temple app could feel like — and then ask for permission to go and check whether it is right."
Make the one-sentence case: the temple already has a good website. What it does not have is something that reaches a devotee's pocket — that reminds them, shows them their own booking, and tells them what is happening right now.
Set expectations twice, clearly: every screen in this deck is a conceptual design, drawn to make the conversation concrete. No app exists. Nothing has been bought. Nobody has been hired.
Likely question: "How much will this cost?" — Answer: that is exactly what we are not able to say responsibly yet, and slide 12 explains what we are asking for instead.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this only works if it is easy for a seventy-five-year-old devotee and easy for a volunteer on a Saturday.
Take the left column slowly. The most important line is the third one: every single thing the app does can also be done by telephoning the office or asking a volunteer. Nobody is shut out for not owning a smartphone.
Then turn to the admin screen. Note that it is a phone, not a computer — because the person updating crowd status is standing in the car park, not sitting at a desk.
Likely question from a trustee: "Does this create more work for volunteers?" — Be honest: at first, yes, a little. Whether it saves more than it costs is one of the things the pilot is designed to find out, and administrative time is on the measures list.
Assumption to validate: language needs, and who is authorised to send a notice on the temple's behalf.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we are proposing the smallest thing that could honestly prove or disprove the idea.
Say: "The middle column matters as much as the first. Knowing what we are not building is how a project like this stays affordable."
Explain the two pilot events in one line each: a recurring pooja tests whether the habit forms; a festival tests whether it survives a crowd.
Be very firm on money and dates. We are not giving a number today, because any number given before discovery would be invented. Cost drivers we already expect: how many integrations the temple needs, whether payments go through the existing store or a new route, how much content has to be migrated, and how much ongoing volunteer time is required.
On measures, say plainly: "We are not promising a percentage. The pilot sets the baseline, and then the board decides whether the numbers are worth continuing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(about 90 seconds). Slow down here.
Say: "I am not asking you to approve an app. I am asking for permission to find out whether we should build one."
Read the five items on the left out loud, one at a time. They are the whole request.
Then turn to the right-hand column and ask for those five decisions in the room, or a named person to settle them within a fortnight. Getting a decision owner is the single most valuable outcome of this meeting.
Finish on the dark bar at the bottom, deliberately: no production build, no budget, no vendor, no launch date. That is what keeps this a safe decision.
Likely objection: "Why not just build a simple version and see?" — Because we would be guessing at the temple's own rules: capacity, who may cancel, what a private service request means, how payments must run. Discovery is cheaper than rebuilding.
Likely objection: "We have fundraising priorities." — Agreed, and this proposal does not compete with them. Discovery is small, and it can be stopped after the prototype with nothing lost but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Do not present unless asked where a claim came from. Every green CONFIRMED label in the deck traces to one of these pages.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slide. Use it if a trustee asks 'what don't you know yet?' — the honest answer is this list, and it is the reason for asking for discovery rather than a 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mobile is a different reach, not a prettier website.
Say: "Everything on the right-hand side of this slide already exists and works. I am not here to replace any of it. The question is what happens between visits to the website."
Walk the four points on the left quickly — personal, timely, fast, current. Land on the second one: the website cannot reach out. Only a notification can.
Likely question: "Couldn't we just send emails or WhatsApp messages?" — Answer honestly: yes, for some of this, and we should test that in discovery. Where a phone is genuinely different is the pass in your pocket, the one-tap directions, and status that is correct at the moment you look.
Assumption to validate: that devotees actually want notifications from the temple, and which kinds.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name the friction honestly, and be equally honest about what we do not yet know.
Say: "Three of these I can show you on the website right now. Three are guesses — sensible ones, but guesses — and I would rather label them that way than dress them up as findings."
Point at the green labels versus the amber labels explicitly. That distinction is the credibility of this whole deck.
Do not attack the website. If anyone hears criticism, correct it immediately: the site is well maintained and does a lot; this is about the gap between visits.
Likely question: "Are people actually complaining?" — Answer: we do not have that evidence, which is why we are asking to go and interview people rather than asking to build.
Assumption to validate: whether opening hours exist and are published somewhere we did not find.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the whole app is five tabs. That is the entire mental model.
Say: "If a devotee remembers nothing else, they only need to remember that the temple's app has five buttons at the bottom, and they never move."
Walk the five names slowly — Home, Events, Services, Donate, More. Point out that Services and Donate are deliberately separate, because sponsoring a pooja and giving to construction are different acts.
Invite them to look at the three screens rather than read them. The point is the feel: calm, uncluttered, large type.
Likely question: "Why not more features?" — Answer: because five is what a senior devotee can hold in their head, and because everything we add before we have talked to people is a guess.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the app answers the questions a family asks in the car, and it answers them honestly.
Say: "The single most common question before any visit is some version of 'what will it be like when we get there?' Today there is no good way to answer it."
Spend most of the time on the crowd meter, because it is the feature most likely to worry the board. Make three promises out loud: it is an estimate and labelled as one; it is entered by a person, not inferred from anyone's phone; and there is never any tracking of where devotees are.
Explain the three-step rollout in plain words: to begin with, a volunteer presses one of four buttons.
Likely question: "Who is going to keep it updated?" — Good question, and it is on the pilot list: if staff cannot keep it current, we should not ship it.
Likely question: "What if the estimate is wrong?" — Then it says 'updated 40 minutes ago' and people can judge for themselves. We would rather show staleness than pretend precision.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one clear journey a family can complete in under a minute, and three requests that must never be blurred together.
Walk the seven numbered steps briefly — do not read every word. Stop at step four and hold up the confirmation screen: "this is the thing a family shows at the door."
Then make the separation point deliberately, because it matters to the priests in the room: attending is free and instant; sponsoring an abhishekam is a sponsorship with a receipt; a private priest service is a request that the office confirms. Three doors, never one basket.
Point out the note on the pass screen: a volunteer can still find a family by name. The QR only makes it faster.
Likely question: "What if the same family RSVPs twice, or does not turn up?" — That is exactly the sort of rule discovery has to settle with the people who run the door.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notifications are the strongest reason to have an app at all — and the fastest way to lose people's trust if handled badly.
Read two of the example alerts aloud, ideally the closure one and the waitlist one. Those are the moments where a message genuinely helps a family.
Then move immediately to the controls, because that is what reassures a board. Three commitments: we ask only after somebody has done something that makes an alert relevant; devotees choose categories, so they can mute fundraising and keep their RSVP reminders; and nothing arrives late at night unless the temple is closed.
Make the deep-link point simply: if a message says View Pass, tapping it shows the pass. No hunting.
Likely question: "Will we annoy people?" — Only if we send things nobody asked for. The settings screen on the right is the answer, and opt-in rates are one of the pilot measures.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four intentions that must never share a checkout.
Say: "Right now, saying you will attend, sponsoring an abhishekam and giving towards construction all pass through the same basket. In an app we can give each one its own door, and each one its own ending."
Emphasise the third lane for the priests: a private service is a request, not an instant booking. The app should never imply the temple has committed a priest before the office says so.
On money, be precise: the two amounts on the screen are the temple's own published figures, and no payment provider has been chosen. That is a discovery decision, and it belongs to the treasurer.
Likely question: "Will we pay card fees twice?" — Unknown, and worth checking. Payment constraints are explicitly on the validation list.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the app is not only a booking tool. It is where the community's life is visible.
Say: "Everything on this slide already exists somewhere. What it does not have is one front door."
Give volunteering the most time. Today a person signs up on a form that has no idea which event they are helping with. Attaching a role to an event, and reminding the volunteer the day before, is one of the plainest wins in the whole proposal.
On the gallery, say clearly that we will not put any photograph or devotional media in the app without the temple confirming we may use it.
Likely question: "Who keeps all this current?" — The admin screen on the next slide is the answer, and volunteer effort is one of the things the pilot measures.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1.png"/><Relationship Id="rId3" Type="http://schemas.openxmlformats.org/officeDocument/2006/relationships/image" Target="../media/image-12-1.png"/><Relationship Id="rId4" Type="http://schemas.openxmlformats.org/officeDocument/2006/relationships/image" Target="../media/image-12-1.png"/><Relationship Id="rId5" Type="http://schemas.openxmlformats.org/officeDocument/2006/relationships/image" Target="../media/image-12-1.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slideLayout" Target="../slideLayouts/slideLayout1.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6C1A20"/>
          </a:solidFill>
          <a:ln w="12700">
            <a:solidFill>
              <a:srgbClr val="6C1A20"/>
            </a:solidFill>
            <a:prstDash val="solid"/>
          </a:ln>
        </p:spPr>
      </p:sp>
      <p:pic>
        <p:nvPicPr>
          <p:cNvPr id="3" name="Image 0" descr="/home/claude/mockups/icons/vel-gold.png">    </p:cNvPr>
          <p:cNvPicPr>
            <a:picLocks noChangeAspect="1"/>
          </p:cNvPicPr>
          <p:nvPr/>
        </p:nvPicPr>
        <p:blipFill>
          <a:blip r:embed="rId1"/>
          <a:stretch>
            <a:fillRect/>
          </a:stretch>
        </p:blipFill>
        <p:spPr>
          <a:xfrm>
            <a:off x="777240" y="548640"/>
            <a:ext cx="566928" cy="566928"/>
          </a:xfrm>
          <a:prstGeom prst="rect">
            <a:avLst/>
          </a:prstGeom>
        </p:spPr>
      </p:pic>
      <p:sp>
        <p:nvSpPr>
          <p:cNvPr id="4" name="Text 1"/>
          <p:cNvSpPr txBox="1"/>
          <p:nvPr/>
        </p:nvSpPr>
        <p:spPr>
          <a:xfrm>
            <a:off x="777240" y="1280160"/>
            <a:ext cx="6949440" cy="237744"/>
          </a:xfrm>
          <a:prstGeom prst="rect">
            <a:avLst/>
          </a:prstGeom>
          <a:noFill/>
          <a:ln/>
        </p:spPr>
        <p:txBody>
          <a:bodyPr wrap="square" lIns="0" tIns="0" rIns="0" bIns="0" rtlCol="0" anchor="ctr"/>
          <a:lstStyle/>
          <a:p>
            <a:pPr indent="0" marL="0">
              <a:buNone/>
            </a:pPr>
            <a:r>
              <a:rPr lang="en-US" sz="1050" b="1" spc="220" kern="0" dirty="0">
                <a:solidFill>
                  <a:srgbClr val="C9A227"/>
                </a:solidFill>
                <a:latin typeface="Calibri" pitchFamily="34" charset="0"/>
                <a:ea typeface="Calibri" pitchFamily="34" charset="-122"/>
                <a:cs typeface="Calibri" pitchFamily="34" charset="-120"/>
              </a:rPr>
              <a:t>MURUGAN TEMPLE OF ST. LOUIS   ·   PROPOSAL FOR TEMPLE LEADERSHIP</a:t>
            </a:r>
            <a:endParaRPr lang="en-US" sz="1050" dirty="0"/>
          </a:p>
        </p:txBody>
      </p:sp>
      <p:sp>
        <p:nvSpPr>
          <p:cNvPr id="5" name="Text 2"/>
          <p:cNvSpPr txBox="1"/>
          <p:nvPr/>
        </p:nvSpPr>
        <p:spPr>
          <a:xfrm>
            <a:off x="749808" y="1627632"/>
            <a:ext cx="7223760" cy="1417320"/>
          </a:xfrm>
          <a:prstGeom prst="rect">
            <a:avLst/>
          </a:prstGeom>
          <a:noFill/>
          <a:ln/>
        </p:spPr>
        <p:txBody>
          <a:bodyPr wrap="square" lIns="0" tIns="0" rIns="0" bIns="0" rtlCol="0" anchor="ctr"/>
          <a:lstStyle/>
          <a:p>
            <a:pPr indent="0" marL="0">
              <a:lnSpc>
                <a:spcPts val="5200"/>
              </a:lnSpc>
              <a:buNone/>
            </a:pPr>
            <a:r>
              <a:rPr lang="en-US" sz="4700" b="1" dirty="0">
                <a:solidFill>
                  <a:srgbClr val="FFF6E8"/>
                </a:solidFill>
                <a:latin typeface="Cambria" pitchFamily="34" charset="0"/>
                <a:ea typeface="Cambria" pitchFamily="34" charset="-122"/>
                <a:cs typeface="Cambria" pitchFamily="34" charset="-120"/>
              </a:rPr>
              <a:t>A Simpler Temple Experience</a:t>
            </a:r>
            <a:endParaRPr lang="en-US" sz="4700" dirty="0"/>
          </a:p>
        </p:txBody>
      </p:sp>
      <p:sp>
        <p:nvSpPr>
          <p:cNvPr id="6" name="Text 3"/>
          <p:cNvSpPr txBox="1"/>
          <p:nvPr/>
        </p:nvSpPr>
        <p:spPr>
          <a:xfrm>
            <a:off x="777240" y="3127248"/>
            <a:ext cx="6675120" cy="1051560"/>
          </a:xfrm>
          <a:prstGeom prst="rect">
            <a:avLst/>
          </a:prstGeom>
          <a:noFill/>
          <a:ln/>
        </p:spPr>
        <p:txBody>
          <a:bodyPr wrap="square" lIns="0" tIns="0" rIns="0" bIns="0" rtlCol="0" anchor="ctr"/>
          <a:lstStyle/>
          <a:p>
            <a:pPr indent="0" marL="0">
              <a:lnSpc>
                <a:spcPts val="2400"/>
              </a:lnSpc>
              <a:buNone/>
            </a:pPr>
            <a:r>
              <a:rPr lang="en-US" sz="1600" dirty="0">
                <a:solidFill>
                  <a:srgbClr val="EEDCC4"/>
                </a:solidFill>
                <a:latin typeface="Calibri" pitchFamily="34" charset="0"/>
                <a:ea typeface="Calibri" pitchFamily="34" charset="-122"/>
                <a:cs typeface="Calibri" pitchFamily="34" charset="-120"/>
              </a:rPr>
              <a:t>One app that brings the temple's schedule, services, sponsorships, giving and timely updates into a single place — easier for devotees to use, and easier for our volunteers to run.</a:t>
            </a:r>
            <a:endParaRPr lang="en-US" sz="1600" dirty="0"/>
          </a:p>
        </p:txBody>
      </p:sp>
      <p:sp>
        <p:nvSpPr>
          <p:cNvPr id="7" name="Shape 4"/>
          <p:cNvSpPr/>
          <p:nvPr/>
        </p:nvSpPr>
        <p:spPr>
          <a:xfrm>
            <a:off x="777240" y="4370832"/>
            <a:ext cx="1636776" cy="384048"/>
          </a:xfrm>
          <a:prstGeom prst="roundRect">
            <a:avLst>
              <a:gd name="adj" fmla="val 45455"/>
            </a:avLst>
          </a:prstGeom>
          <a:solidFill>
            <a:srgbClr val="84262C"/>
          </a:solidFill>
          <a:ln w="12700">
            <a:solidFill>
              <a:srgbClr val="84262C"/>
            </a:solidFill>
            <a:prstDash val="solid"/>
          </a:ln>
        </p:spPr>
      </p:sp>
      <p:sp>
        <p:nvSpPr>
          <p:cNvPr id="8" name="Text 5"/>
          <p:cNvSpPr txBox="1"/>
          <p:nvPr/>
        </p:nvSpPr>
        <p:spPr>
          <a:xfrm>
            <a:off x="777240" y="4370832"/>
            <a:ext cx="1636776" cy="384048"/>
          </a:xfrm>
          <a:prstGeom prst="rect">
            <a:avLst/>
          </a:prstGeom>
          <a:noFill/>
          <a:ln/>
        </p:spPr>
        <p:txBody>
          <a:bodyPr wrap="square" lIns="0" tIns="0" rIns="0" bIns="0" rtlCol="0" anchor="ctr"/>
          <a:lstStyle/>
          <a:p>
            <a:pPr algn="ctr" indent="0" marL="0">
              <a:buNone/>
            </a:pPr>
            <a:r>
              <a:rPr lang="en-US" sz="1050" b="1" dirty="0">
                <a:solidFill>
                  <a:srgbClr val="EEDCC4"/>
                </a:solidFill>
                <a:latin typeface="Calibri" pitchFamily="34" charset="0"/>
                <a:ea typeface="Calibri" pitchFamily="34" charset="-122"/>
                <a:cs typeface="Calibri" pitchFamily="34" charset="-120"/>
              </a:rPr>
              <a:t>iOS and Android</a:t>
            </a:r>
            <a:endParaRPr lang="en-US" sz="1050" dirty="0"/>
          </a:p>
        </p:txBody>
      </p:sp>
      <p:sp>
        <p:nvSpPr>
          <p:cNvPr id="9" name="Shape 6"/>
          <p:cNvSpPr/>
          <p:nvPr/>
        </p:nvSpPr>
        <p:spPr>
          <a:xfrm>
            <a:off x="2615184" y="4370832"/>
            <a:ext cx="2532888" cy="384048"/>
          </a:xfrm>
          <a:prstGeom prst="roundRect">
            <a:avLst>
              <a:gd name="adj" fmla="val 45455"/>
            </a:avLst>
          </a:prstGeom>
          <a:solidFill>
            <a:srgbClr val="84262C"/>
          </a:solidFill>
          <a:ln w="12700">
            <a:solidFill>
              <a:srgbClr val="84262C"/>
            </a:solidFill>
            <a:prstDash val="solid"/>
          </a:ln>
        </p:spPr>
      </p:sp>
      <p:sp>
        <p:nvSpPr>
          <p:cNvPr id="10" name="Text 7"/>
          <p:cNvSpPr txBox="1"/>
          <p:nvPr/>
        </p:nvSpPr>
        <p:spPr>
          <a:xfrm>
            <a:off x="2615184" y="4370832"/>
            <a:ext cx="2532888" cy="384048"/>
          </a:xfrm>
          <a:prstGeom prst="rect">
            <a:avLst/>
          </a:prstGeom>
          <a:noFill/>
          <a:ln/>
        </p:spPr>
        <p:txBody>
          <a:bodyPr wrap="square" lIns="0" tIns="0" rIns="0" bIns="0" rtlCol="0" anchor="ctr"/>
          <a:lstStyle/>
          <a:p>
            <a:pPr algn="ctr" indent="0" marL="0">
              <a:buNone/>
            </a:pPr>
            <a:r>
              <a:rPr lang="en-US" sz="1050" b="1" dirty="0">
                <a:solidFill>
                  <a:srgbClr val="EEDCC4"/>
                </a:solidFill>
                <a:latin typeface="Calibri" pitchFamily="34" charset="0"/>
                <a:ea typeface="Calibri" pitchFamily="34" charset="-122"/>
                <a:cs typeface="Calibri" pitchFamily="34" charset="-120"/>
              </a:rPr>
              <a:t>Senior-friendly by design</a:t>
            </a:r>
            <a:endParaRPr lang="en-US" sz="1050" dirty="0"/>
          </a:p>
        </p:txBody>
      </p:sp>
      <p:sp>
        <p:nvSpPr>
          <p:cNvPr id="11" name="Shape 8"/>
          <p:cNvSpPr/>
          <p:nvPr/>
        </p:nvSpPr>
        <p:spPr>
          <a:xfrm>
            <a:off x="5349240" y="4370832"/>
            <a:ext cx="2264054" cy="384048"/>
          </a:xfrm>
          <a:prstGeom prst="roundRect">
            <a:avLst>
              <a:gd name="adj" fmla="val 45455"/>
            </a:avLst>
          </a:prstGeom>
          <a:solidFill>
            <a:srgbClr val="84262C"/>
          </a:solidFill>
          <a:ln w="12700">
            <a:solidFill>
              <a:srgbClr val="84262C"/>
            </a:solidFill>
            <a:prstDash val="solid"/>
          </a:ln>
        </p:spPr>
      </p:sp>
      <p:sp>
        <p:nvSpPr>
          <p:cNvPr id="12" name="Text 9"/>
          <p:cNvSpPr txBox="1"/>
          <p:nvPr/>
        </p:nvSpPr>
        <p:spPr>
          <a:xfrm>
            <a:off x="5349240" y="4370832"/>
            <a:ext cx="2264054" cy="384048"/>
          </a:xfrm>
          <a:prstGeom prst="rect">
            <a:avLst/>
          </a:prstGeom>
          <a:noFill/>
          <a:ln/>
        </p:spPr>
        <p:txBody>
          <a:bodyPr wrap="square" lIns="0" tIns="0" rIns="0" bIns="0" rtlCol="0" anchor="ctr"/>
          <a:lstStyle/>
          <a:p>
            <a:pPr algn="ctr" indent="0" marL="0">
              <a:buNone/>
            </a:pPr>
            <a:r>
              <a:rPr lang="en-US" sz="1050" b="1" dirty="0">
                <a:solidFill>
                  <a:srgbClr val="EEDCC4"/>
                </a:solidFill>
                <a:latin typeface="Calibri" pitchFamily="34" charset="0"/>
                <a:ea typeface="Calibri" pitchFamily="34" charset="-122"/>
                <a:cs typeface="Calibri" pitchFamily="34" charset="-120"/>
              </a:rPr>
              <a:t>Discovery before build</a:t>
            </a:r>
            <a:endParaRPr lang="en-US" sz="1050" dirty="0"/>
          </a:p>
        </p:txBody>
      </p:sp>
      <p:sp>
        <p:nvSpPr>
          <p:cNvPr id="13" name="Text 10"/>
          <p:cNvSpPr txBox="1"/>
          <p:nvPr/>
        </p:nvSpPr>
        <p:spPr>
          <a:xfrm>
            <a:off x="777240" y="5742432"/>
            <a:ext cx="6766560" cy="548640"/>
          </a:xfrm>
          <a:prstGeom prst="rect">
            <a:avLst/>
          </a:prstGeom>
          <a:noFill/>
          <a:ln/>
        </p:spPr>
        <p:txBody>
          <a:bodyPr wrap="square" lIns="0" tIns="0" rIns="0" bIns="0" rtlCol="0" anchor="ctr"/>
          <a:lstStyle/>
          <a:p>
            <a:pPr indent="0" marL="0">
              <a:lnSpc>
                <a:spcPts val="1400"/>
              </a:lnSpc>
              <a:buNone/>
            </a:pPr>
            <a:r>
              <a:rPr lang="en-US" sz="1000" dirty="0">
                <a:solidFill>
                  <a:srgbClr val="D9BC9C"/>
                </a:solidFill>
                <a:latin typeface="Calibri" pitchFamily="34" charset="0"/>
                <a:ea typeface="Calibri" pitchFamily="34" charset="-122"/>
                <a:cs typeface="Calibri" pitchFamily="34" charset="-120"/>
              </a:rPr>
              <a:t>Discussion document. Nothing shown here has been approved, purchased or built. Every screen is a conceptual design.</a:t>
            </a:r>
            <a:endParaRPr lang="en-US" sz="1000" dirty="0"/>
          </a:p>
        </p:txBody>
      </p:sp>
      <p:pic>
        <p:nvPicPr>
          <p:cNvPr id="14" name="Image 1" descr="/home/claude/mockups/png/home.png">    </p:cNvPr>
          <p:cNvPicPr>
            <a:picLocks noChangeAspect="1"/>
          </p:cNvPicPr>
          <p:nvPr/>
        </p:nvPicPr>
        <p:blipFill>
          <a:blip r:embed="rId2"/>
          <a:stretch>
            <a:fillRect/>
          </a:stretch>
        </p:blipFill>
        <p:spPr>
          <a:xfrm>
            <a:off x="8522208" y="457200"/>
            <a:ext cx="2718189" cy="5943600"/>
          </a:xfrm>
          <a:prstGeom prst="rect">
            <a:avLst/>
          </a:prstGeom>
        </p:spPr>
      </p:pic>
      <p:sp>
        <p:nvSpPr>
          <p:cNvPr id="16" name="Text 11"/>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C9A227"/>
                </a:solidFill>
                <a:latin typeface="Calibri" pitchFamily="34" charset="0"/>
                <a:ea typeface="Calibri" pitchFamily="34" charset="-122"/>
                <a:cs typeface="Calibri" pitchFamily="34" charset="-120"/>
              </a:rPr>
              <a:t>1</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ACCESSIBILITY AND OPERATIONS</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Simple for devotees. Lighter for the people who run it.</a:t>
            </a:r>
            <a:endParaRPr lang="en-US" sz="3200" dirty="0"/>
          </a:p>
        </p:txBody>
      </p:sp>
      <p:sp>
        <p:nvSpPr>
          <p:cNvPr id="5" name="Text 3"/>
          <p:cNvSpPr txBox="1"/>
          <p:nvPr/>
        </p:nvSpPr>
        <p:spPr>
          <a:xfrm>
            <a:off x="777240" y="1463040"/>
            <a:ext cx="4754880" cy="219456"/>
          </a:xfrm>
          <a:prstGeom prst="rect">
            <a:avLst/>
          </a:prstGeom>
          <a:noFill/>
          <a:ln/>
        </p:spPr>
        <p:txBody>
          <a:bodyPr wrap="square" lIns="0" tIns="0" rIns="0" bIns="0" rtlCol="0" anchor="ctr"/>
          <a:lstStyle/>
          <a:p>
            <a:pPr indent="0" marL="0">
              <a:buNone/>
            </a:pPr>
            <a:r>
              <a:rPr lang="en-US" sz="1000" b="1" spc="160" kern="0" dirty="0">
                <a:solidFill>
                  <a:srgbClr val="6E655C"/>
                </a:solidFill>
                <a:latin typeface="Calibri" pitchFamily="34" charset="0"/>
                <a:ea typeface="Calibri" pitchFamily="34" charset="-122"/>
                <a:cs typeface="Calibri" pitchFamily="34" charset="-120"/>
              </a:rPr>
              <a:t>BUILT FOR EVERY DEVOTEE</a:t>
            </a:r>
            <a:endParaRPr lang="en-US" sz="1000" dirty="0"/>
          </a:p>
        </p:txBody>
      </p:sp>
      <p:sp>
        <p:nvSpPr>
          <p:cNvPr id="6" name="Shape 4"/>
          <p:cNvSpPr/>
          <p:nvPr/>
        </p:nvSpPr>
        <p:spPr>
          <a:xfrm>
            <a:off x="777240" y="1773936"/>
            <a:ext cx="384048" cy="384048"/>
          </a:xfrm>
          <a:prstGeom prst="ellipse">
            <a:avLst/>
          </a:prstGeom>
          <a:solidFill>
            <a:srgbClr val="F6E7E4"/>
          </a:solidFill>
          <a:ln w="12700">
            <a:solidFill>
              <a:srgbClr val="F6E7E4"/>
            </a:solidFill>
            <a:prstDash val="solid"/>
          </a:ln>
        </p:spPr>
      </p:sp>
      <p:pic>
        <p:nvPicPr>
          <p:cNvPr id="7" name="Image 0" descr="/home/claude/mockups/icons/access-maroon.png">    </p:cNvPr>
          <p:cNvPicPr>
            <a:picLocks noChangeAspect="1"/>
          </p:cNvPicPr>
          <p:nvPr/>
        </p:nvPicPr>
        <p:blipFill>
          <a:blip r:embed="rId1"/>
          <a:stretch>
            <a:fillRect/>
          </a:stretch>
        </p:blipFill>
        <p:spPr>
          <a:xfrm>
            <a:off x="865571" y="1862267"/>
            <a:ext cx="207386" cy="207386"/>
          </a:xfrm>
          <a:prstGeom prst="rect">
            <a:avLst/>
          </a:prstGeom>
        </p:spPr>
      </p:pic>
      <p:sp>
        <p:nvSpPr>
          <p:cNvPr id="8" name="Text 5"/>
          <p:cNvSpPr txBox="1"/>
          <p:nvPr/>
        </p:nvSpPr>
        <p:spPr>
          <a:xfrm>
            <a:off x="1298448" y="1737360"/>
            <a:ext cx="4224528" cy="237744"/>
          </a:xfrm>
          <a:prstGeom prst="rect">
            <a:avLst/>
          </a:prstGeom>
          <a:noFill/>
          <a:ln/>
        </p:spPr>
        <p:txBody>
          <a:bodyPr wrap="square" lIns="0" tIns="0" rIns="0" bIns="0" rtlCol="0" anchor="ctr"/>
          <a:lstStyle/>
          <a:p>
            <a:pPr indent="0" marL="0">
              <a:buNone/>
            </a:pPr>
            <a:r>
              <a:rPr lang="en-US" sz="1150" b="1" dirty="0">
                <a:solidFill>
                  <a:srgbClr val="2B2724"/>
                </a:solidFill>
                <a:latin typeface="Calibri" pitchFamily="34" charset="0"/>
                <a:ea typeface="Calibri" pitchFamily="34" charset="-122"/>
                <a:cs typeface="Calibri" pitchFamily="34" charset="-120"/>
              </a:rPr>
              <a:t>Large type, strong contrast, big tap targets</a:t>
            </a:r>
            <a:endParaRPr lang="en-US" sz="1150" dirty="0"/>
          </a:p>
        </p:txBody>
      </p:sp>
      <p:sp>
        <p:nvSpPr>
          <p:cNvPr id="9" name="Text 6"/>
          <p:cNvSpPr txBox="1"/>
          <p:nvPr/>
        </p:nvSpPr>
        <p:spPr>
          <a:xfrm>
            <a:off x="1298448" y="1984248"/>
            <a:ext cx="4224528" cy="402336"/>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Sized for a reader who does not want to put their glasses on.</a:t>
            </a:r>
            <a:endParaRPr lang="en-US" sz="950" dirty="0"/>
          </a:p>
        </p:txBody>
      </p:sp>
      <p:sp>
        <p:nvSpPr>
          <p:cNvPr id="10" name="Shape 7"/>
          <p:cNvSpPr/>
          <p:nvPr/>
        </p:nvSpPr>
        <p:spPr>
          <a:xfrm>
            <a:off x="777240" y="2523744"/>
            <a:ext cx="384048" cy="384048"/>
          </a:xfrm>
          <a:prstGeom prst="ellipse">
            <a:avLst/>
          </a:prstGeom>
          <a:solidFill>
            <a:srgbClr val="F6E7E4"/>
          </a:solidFill>
          <a:ln w="12700">
            <a:solidFill>
              <a:srgbClr val="F6E7E4"/>
            </a:solidFill>
            <a:prstDash val="solid"/>
          </a:ln>
        </p:spPr>
      </p:sp>
      <p:pic>
        <p:nvPicPr>
          <p:cNvPr id="11" name="Image 1" descr="/home/claude/mockups/icons/check-maroon.png">    </p:cNvPr>
          <p:cNvPicPr>
            <a:picLocks noChangeAspect="1"/>
          </p:cNvPicPr>
          <p:nvPr/>
        </p:nvPicPr>
        <p:blipFill>
          <a:blip r:embed="rId2"/>
          <a:stretch>
            <a:fillRect/>
          </a:stretch>
        </p:blipFill>
        <p:spPr>
          <a:xfrm>
            <a:off x="865571" y="2612075"/>
            <a:ext cx="207386" cy="207386"/>
          </a:xfrm>
          <a:prstGeom prst="rect">
            <a:avLst/>
          </a:prstGeom>
        </p:spPr>
      </p:pic>
      <p:sp>
        <p:nvSpPr>
          <p:cNvPr id="12" name="Text 8"/>
          <p:cNvSpPr txBox="1"/>
          <p:nvPr/>
        </p:nvSpPr>
        <p:spPr>
          <a:xfrm>
            <a:off x="1298448" y="2487168"/>
            <a:ext cx="4224528" cy="237744"/>
          </a:xfrm>
          <a:prstGeom prst="rect">
            <a:avLst/>
          </a:prstGeom>
          <a:noFill/>
          <a:ln/>
        </p:spPr>
        <p:txBody>
          <a:bodyPr wrap="square" lIns="0" tIns="0" rIns="0" bIns="0" rtlCol="0" anchor="ctr"/>
          <a:lstStyle/>
          <a:p>
            <a:pPr indent="0" marL="0">
              <a:buNone/>
            </a:pPr>
            <a:r>
              <a:rPr lang="en-US" sz="1150" b="1" dirty="0">
                <a:solidFill>
                  <a:srgbClr val="2B2724"/>
                </a:solidFill>
                <a:latin typeface="Calibri" pitchFamily="34" charset="0"/>
                <a:ea typeface="Calibri" pitchFamily="34" charset="-122"/>
                <a:cs typeface="Calibri" pitchFamily="34" charset="-120"/>
              </a:rPr>
              <a:t>A word and an icon, never colour alone</a:t>
            </a:r>
            <a:endParaRPr lang="en-US" sz="1150" dirty="0"/>
          </a:p>
        </p:txBody>
      </p:sp>
      <p:sp>
        <p:nvSpPr>
          <p:cNvPr id="13" name="Text 9"/>
          <p:cNvSpPr txBox="1"/>
          <p:nvPr/>
        </p:nvSpPr>
        <p:spPr>
          <a:xfrm>
            <a:off x="1298448" y="2734056"/>
            <a:ext cx="4224528" cy="402336"/>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Crowd status, availability and confirmations are all readable without relying on colour.</a:t>
            </a:r>
            <a:endParaRPr lang="en-US" sz="950" dirty="0"/>
          </a:p>
        </p:txBody>
      </p:sp>
      <p:sp>
        <p:nvSpPr>
          <p:cNvPr id="14" name="Shape 10"/>
          <p:cNvSpPr/>
          <p:nvPr/>
        </p:nvSpPr>
        <p:spPr>
          <a:xfrm>
            <a:off x="777240" y="3273552"/>
            <a:ext cx="384048" cy="384048"/>
          </a:xfrm>
          <a:prstGeom prst="ellipse">
            <a:avLst/>
          </a:prstGeom>
          <a:solidFill>
            <a:srgbClr val="F6E7E4"/>
          </a:solidFill>
          <a:ln w="12700">
            <a:solidFill>
              <a:srgbClr val="F6E7E4"/>
            </a:solidFill>
            <a:prstDash val="solid"/>
          </a:ln>
        </p:spPr>
      </p:sp>
      <p:pic>
        <p:nvPicPr>
          <p:cNvPr id="15" name="Image 2" descr="/home/claude/mockups/icons/handset-maroon.png">    </p:cNvPr>
          <p:cNvPicPr>
            <a:picLocks noChangeAspect="1"/>
          </p:cNvPicPr>
          <p:nvPr/>
        </p:nvPicPr>
        <p:blipFill>
          <a:blip r:embed="rId3"/>
          <a:stretch>
            <a:fillRect/>
          </a:stretch>
        </p:blipFill>
        <p:spPr>
          <a:xfrm>
            <a:off x="865571" y="3361883"/>
            <a:ext cx="207386" cy="207386"/>
          </a:xfrm>
          <a:prstGeom prst="rect">
            <a:avLst/>
          </a:prstGeom>
        </p:spPr>
      </p:pic>
      <p:sp>
        <p:nvSpPr>
          <p:cNvPr id="16" name="Text 11"/>
          <p:cNvSpPr txBox="1"/>
          <p:nvPr/>
        </p:nvSpPr>
        <p:spPr>
          <a:xfrm>
            <a:off x="1298448" y="3236976"/>
            <a:ext cx="4224528" cy="237744"/>
          </a:xfrm>
          <a:prstGeom prst="rect">
            <a:avLst/>
          </a:prstGeom>
          <a:noFill/>
          <a:ln/>
        </p:spPr>
        <p:txBody>
          <a:bodyPr wrap="square" lIns="0" tIns="0" rIns="0" bIns="0" rtlCol="0" anchor="ctr"/>
          <a:lstStyle/>
          <a:p>
            <a:pPr indent="0" marL="0">
              <a:buNone/>
            </a:pPr>
            <a:r>
              <a:rPr lang="en-US" sz="1150" b="1" dirty="0">
                <a:solidFill>
                  <a:srgbClr val="2B2724"/>
                </a:solidFill>
                <a:latin typeface="Calibri" pitchFamily="34" charset="0"/>
                <a:ea typeface="Calibri" pitchFamily="34" charset="-122"/>
                <a:cs typeface="Calibri" pitchFamily="34" charset="-120"/>
              </a:rPr>
              <a:t>Every action has a route that is not the app</a:t>
            </a:r>
            <a:endParaRPr lang="en-US" sz="1150" dirty="0"/>
          </a:p>
        </p:txBody>
      </p:sp>
      <p:sp>
        <p:nvSpPr>
          <p:cNvPr id="17" name="Text 12"/>
          <p:cNvSpPr txBox="1"/>
          <p:nvPr/>
        </p:nvSpPr>
        <p:spPr>
          <a:xfrm>
            <a:off x="1298448" y="3483864"/>
            <a:ext cx="4224528" cy="402336"/>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Phone the office, or ask a volunteer at the desk. Nothing is app-only.</a:t>
            </a:r>
            <a:endParaRPr lang="en-US" sz="950" dirty="0"/>
          </a:p>
        </p:txBody>
      </p:sp>
      <p:sp>
        <p:nvSpPr>
          <p:cNvPr id="18" name="Shape 13"/>
          <p:cNvSpPr/>
          <p:nvPr/>
        </p:nvSpPr>
        <p:spPr>
          <a:xfrm>
            <a:off x="777240" y="4023360"/>
            <a:ext cx="384048" cy="384048"/>
          </a:xfrm>
          <a:prstGeom prst="ellipse">
            <a:avLst/>
          </a:prstGeom>
          <a:solidFill>
            <a:srgbClr val="F6E7E4"/>
          </a:solidFill>
          <a:ln w="12700">
            <a:solidFill>
              <a:srgbClr val="F6E7E4"/>
            </a:solidFill>
            <a:prstDash val="solid"/>
          </a:ln>
        </p:spPr>
      </p:sp>
      <p:pic>
        <p:nvPicPr>
          <p:cNvPr id="19" name="Image 3" descr="/home/claude/mockups/icons/users-maroon.png">    </p:cNvPr>
          <p:cNvPicPr>
            <a:picLocks noChangeAspect="1"/>
          </p:cNvPicPr>
          <p:nvPr/>
        </p:nvPicPr>
        <p:blipFill>
          <a:blip r:embed="rId4"/>
          <a:stretch>
            <a:fillRect/>
          </a:stretch>
        </p:blipFill>
        <p:spPr>
          <a:xfrm>
            <a:off x="865571" y="4111691"/>
            <a:ext cx="207386" cy="207386"/>
          </a:xfrm>
          <a:prstGeom prst="rect">
            <a:avLst/>
          </a:prstGeom>
        </p:spPr>
      </p:pic>
      <p:sp>
        <p:nvSpPr>
          <p:cNvPr id="20" name="Text 14"/>
          <p:cNvSpPr txBox="1"/>
          <p:nvPr/>
        </p:nvSpPr>
        <p:spPr>
          <a:xfrm>
            <a:off x="1298448" y="3986784"/>
            <a:ext cx="4224528" cy="237744"/>
          </a:xfrm>
          <a:prstGeom prst="rect">
            <a:avLst/>
          </a:prstGeom>
          <a:noFill/>
          <a:ln/>
        </p:spPr>
        <p:txBody>
          <a:bodyPr wrap="square" lIns="0" tIns="0" rIns="0" bIns="0" rtlCol="0" anchor="ctr"/>
          <a:lstStyle/>
          <a:p>
            <a:pPr indent="0" marL="0">
              <a:buNone/>
            </a:pPr>
            <a:r>
              <a:rPr lang="en-US" sz="1150" b="1" dirty="0">
                <a:solidFill>
                  <a:srgbClr val="2B2724"/>
                </a:solidFill>
                <a:latin typeface="Calibri" pitchFamily="34" charset="0"/>
                <a:ea typeface="Calibri" pitchFamily="34" charset="-122"/>
                <a:cs typeface="Calibri" pitchFamily="34" charset="-120"/>
              </a:rPr>
              <a:t>Volunteers can act on a family's behalf</a:t>
            </a:r>
            <a:endParaRPr lang="en-US" sz="1150" dirty="0"/>
          </a:p>
        </p:txBody>
      </p:sp>
      <p:sp>
        <p:nvSpPr>
          <p:cNvPr id="21" name="Text 15"/>
          <p:cNvSpPr txBox="1"/>
          <p:nvPr/>
        </p:nvSpPr>
        <p:spPr>
          <a:xfrm>
            <a:off x="1298448" y="4233672"/>
            <a:ext cx="4224528" cy="402336"/>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A volunteer can add an RSVP at the door, and find a family by name without a code.</a:t>
            </a:r>
            <a:endParaRPr lang="en-US" sz="950" dirty="0"/>
          </a:p>
        </p:txBody>
      </p:sp>
      <p:sp>
        <p:nvSpPr>
          <p:cNvPr id="22" name="Shape 16"/>
          <p:cNvSpPr/>
          <p:nvPr/>
        </p:nvSpPr>
        <p:spPr>
          <a:xfrm>
            <a:off x="777240" y="4773168"/>
            <a:ext cx="384048" cy="384048"/>
          </a:xfrm>
          <a:prstGeom prst="ellipse">
            <a:avLst/>
          </a:prstGeom>
          <a:solidFill>
            <a:srgbClr val="F6E7E4"/>
          </a:solidFill>
          <a:ln w="12700">
            <a:solidFill>
              <a:srgbClr val="F6E7E4"/>
            </a:solidFill>
            <a:prstDash val="solid"/>
          </a:ln>
        </p:spPr>
      </p:sp>
      <p:pic>
        <p:nvPicPr>
          <p:cNvPr id="23" name="Image 4" descr="/home/claude/mockups/icons/lock-maroon.png">    </p:cNvPr>
          <p:cNvPicPr>
            <a:picLocks noChangeAspect="1"/>
          </p:cNvPicPr>
          <p:nvPr/>
        </p:nvPicPr>
        <p:blipFill>
          <a:blip r:embed="rId5"/>
          <a:stretch>
            <a:fillRect/>
          </a:stretch>
        </p:blipFill>
        <p:spPr>
          <a:xfrm>
            <a:off x="865571" y="4861499"/>
            <a:ext cx="207386" cy="207386"/>
          </a:xfrm>
          <a:prstGeom prst="rect">
            <a:avLst/>
          </a:prstGeom>
        </p:spPr>
      </p:pic>
      <p:sp>
        <p:nvSpPr>
          <p:cNvPr id="24" name="Text 17"/>
          <p:cNvSpPr txBox="1"/>
          <p:nvPr/>
        </p:nvSpPr>
        <p:spPr>
          <a:xfrm>
            <a:off x="1298448" y="4736592"/>
            <a:ext cx="4224528" cy="237744"/>
          </a:xfrm>
          <a:prstGeom prst="rect">
            <a:avLst/>
          </a:prstGeom>
          <a:noFill/>
          <a:ln/>
        </p:spPr>
        <p:txBody>
          <a:bodyPr wrap="square" lIns="0" tIns="0" rIns="0" bIns="0" rtlCol="0" anchor="ctr"/>
          <a:lstStyle/>
          <a:p>
            <a:pPr indent="0" marL="0">
              <a:buNone/>
            </a:pPr>
            <a:r>
              <a:rPr lang="en-US" sz="1150" b="1" dirty="0">
                <a:solidFill>
                  <a:srgbClr val="2B2724"/>
                </a:solidFill>
                <a:latin typeface="Calibri" pitchFamily="34" charset="0"/>
                <a:ea typeface="Calibri" pitchFamily="34" charset="-122"/>
                <a:cs typeface="Calibri" pitchFamily="34" charset="-120"/>
              </a:rPr>
              <a:t>Only what is needed is collected</a:t>
            </a:r>
            <a:endParaRPr lang="en-US" sz="1150" dirty="0"/>
          </a:p>
        </p:txBody>
      </p:sp>
      <p:sp>
        <p:nvSpPr>
          <p:cNvPr id="25" name="Text 18"/>
          <p:cNvSpPr txBox="1"/>
          <p:nvPr/>
        </p:nvSpPr>
        <p:spPr>
          <a:xfrm>
            <a:off x="1298448" y="4983480"/>
            <a:ext cx="4224528" cy="402336"/>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No continuous location tracking, and no sharing of a devotee's details between families.</a:t>
            </a:r>
            <a:endParaRPr lang="en-US" sz="950" dirty="0"/>
          </a:p>
        </p:txBody>
      </p:sp>
      <p:sp>
        <p:nvSpPr>
          <p:cNvPr id="26" name="Shape 19"/>
          <p:cNvSpPr/>
          <p:nvPr/>
        </p:nvSpPr>
        <p:spPr>
          <a:xfrm>
            <a:off x="777240" y="5522976"/>
            <a:ext cx="384048" cy="384048"/>
          </a:xfrm>
          <a:prstGeom prst="ellipse">
            <a:avLst/>
          </a:prstGeom>
          <a:solidFill>
            <a:srgbClr val="F6E7E4"/>
          </a:solidFill>
          <a:ln w="12700">
            <a:solidFill>
              <a:srgbClr val="F6E7E4"/>
            </a:solidFill>
            <a:prstDash val="solid"/>
          </a:ln>
        </p:spPr>
      </p:sp>
      <p:pic>
        <p:nvPicPr>
          <p:cNvPr id="27" name="Image 5" descr="/home/claude/mockups/icons/info-maroon.png">    </p:cNvPr>
          <p:cNvPicPr>
            <a:picLocks noChangeAspect="1"/>
          </p:cNvPicPr>
          <p:nvPr/>
        </p:nvPicPr>
        <p:blipFill>
          <a:blip r:embed="rId6"/>
          <a:stretch>
            <a:fillRect/>
          </a:stretch>
        </p:blipFill>
        <p:spPr>
          <a:xfrm>
            <a:off x="865571" y="5611307"/>
            <a:ext cx="207386" cy="207386"/>
          </a:xfrm>
          <a:prstGeom prst="rect">
            <a:avLst/>
          </a:prstGeom>
        </p:spPr>
      </p:pic>
      <p:sp>
        <p:nvSpPr>
          <p:cNvPr id="28" name="Text 20"/>
          <p:cNvSpPr txBox="1"/>
          <p:nvPr/>
        </p:nvSpPr>
        <p:spPr>
          <a:xfrm>
            <a:off x="1298448" y="5486400"/>
            <a:ext cx="4224528" cy="237744"/>
          </a:xfrm>
          <a:prstGeom prst="rect">
            <a:avLst/>
          </a:prstGeom>
          <a:noFill/>
          <a:ln/>
        </p:spPr>
        <p:txBody>
          <a:bodyPr wrap="square" lIns="0" tIns="0" rIns="0" bIns="0" rtlCol="0" anchor="ctr"/>
          <a:lstStyle/>
          <a:p>
            <a:pPr indent="0" marL="0">
              <a:buNone/>
            </a:pPr>
            <a:r>
              <a:rPr lang="en-US" sz="1150" b="1" dirty="0">
                <a:solidFill>
                  <a:srgbClr val="2B2724"/>
                </a:solidFill>
                <a:latin typeface="Calibri" pitchFamily="34" charset="0"/>
                <a:ea typeface="Calibri" pitchFamily="34" charset="-122"/>
                <a:cs typeface="Calibri" pitchFamily="34" charset="-120"/>
              </a:rPr>
              <a:t>Language options</a:t>
            </a:r>
            <a:endParaRPr lang="en-US" sz="1150" dirty="0"/>
          </a:p>
        </p:txBody>
      </p:sp>
      <p:sp>
        <p:nvSpPr>
          <p:cNvPr id="29" name="Text 21"/>
          <p:cNvSpPr txBox="1"/>
          <p:nvPr/>
        </p:nvSpPr>
        <p:spPr>
          <a:xfrm>
            <a:off x="1298448" y="5733288"/>
            <a:ext cx="4224528" cy="402336"/>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Which languages the temple wants to offer — Requires Temple Confirmation.</a:t>
            </a:r>
            <a:endParaRPr lang="en-US" sz="950" dirty="0"/>
          </a:p>
        </p:txBody>
      </p:sp>
      <p:sp>
        <p:nvSpPr>
          <p:cNvPr id="30" name="Shape 22"/>
          <p:cNvSpPr/>
          <p:nvPr/>
        </p:nvSpPr>
        <p:spPr>
          <a:xfrm>
            <a:off x="5870448" y="1444752"/>
            <a:ext cx="2834640" cy="4663440"/>
          </a:xfrm>
          <a:prstGeom prst="roundRect">
            <a:avLst>
              <a:gd name="adj" fmla="val 4194"/>
            </a:avLst>
          </a:prstGeom>
          <a:solidFill>
            <a:srgbClr val="F6E7E4"/>
          </a:solidFill>
          <a:ln w="12700">
            <a:solidFill>
              <a:srgbClr val="EBD2CD"/>
            </a:solidFill>
            <a:prstDash val="solid"/>
          </a:ln>
        </p:spPr>
      </p:sp>
      <p:sp>
        <p:nvSpPr>
          <p:cNvPr id="31" name="Text 23"/>
          <p:cNvSpPr txBox="1"/>
          <p:nvPr/>
        </p:nvSpPr>
        <p:spPr>
          <a:xfrm>
            <a:off x="6089904" y="1645920"/>
            <a:ext cx="237744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And for the team</a:t>
            </a:r>
            <a:endParaRPr lang="en-US" sz="1300" dirty="0"/>
          </a:p>
        </p:txBody>
      </p:sp>
      <p:sp>
        <p:nvSpPr>
          <p:cNvPr id="32" name="Text 24"/>
          <p:cNvSpPr txBox="1"/>
          <p:nvPr/>
        </p:nvSpPr>
        <p:spPr>
          <a:xfrm>
            <a:off x="6089904" y="2029968"/>
            <a:ext cx="2395728" cy="219456"/>
          </a:xfrm>
          <a:prstGeom prst="rect">
            <a:avLst/>
          </a:prstGeom>
          <a:noFill/>
          <a:ln/>
        </p:spPr>
        <p:txBody>
          <a:bodyPr wrap="square" lIns="0" tIns="0" rIns="0" bIns="0" rtlCol="0" anchor="ctr"/>
          <a:lstStyle/>
          <a:p>
            <a:pPr indent="0" marL="0">
              <a:buNone/>
            </a:pPr>
            <a:r>
              <a:rPr lang="en-US" sz="1100" b="1" dirty="0">
                <a:solidFill>
                  <a:srgbClr val="7B1E23"/>
                </a:solidFill>
                <a:latin typeface="Calibri" pitchFamily="34" charset="0"/>
                <a:ea typeface="Calibri" pitchFamily="34" charset="-122"/>
                <a:cs typeface="Calibri" pitchFamily="34" charset="-120"/>
              </a:rPr>
              <a:t>Update crowd status</a:t>
            </a:r>
            <a:endParaRPr lang="en-US" sz="1100" dirty="0"/>
          </a:p>
        </p:txBody>
      </p:sp>
      <p:sp>
        <p:nvSpPr>
          <p:cNvPr id="33" name="Text 25"/>
          <p:cNvSpPr txBox="1"/>
          <p:nvPr/>
        </p:nvSpPr>
        <p:spPr>
          <a:xfrm>
            <a:off x="6089904" y="2258568"/>
            <a:ext cx="2395728" cy="402336"/>
          </a:xfrm>
          <a:prstGeom prst="rect">
            <a:avLst/>
          </a:prstGeom>
          <a:noFill/>
          <a:ln/>
        </p:spPr>
        <p:txBody>
          <a:bodyPr wrap="square" lIns="0" tIns="0" rIns="0" bIns="0" rtlCol="0" anchor="ctr"/>
          <a:lstStyle/>
          <a:p>
            <a:pPr indent="0" marL="0">
              <a:lnSpc>
                <a:spcPts val="1200"/>
              </a:lnSpc>
              <a:buNone/>
            </a:pPr>
            <a:r>
              <a:rPr lang="en-US" sz="950" dirty="0">
                <a:solidFill>
                  <a:srgbClr val="2B2724"/>
                </a:solidFill>
                <a:latin typeface="Calibri" pitchFamily="34" charset="0"/>
                <a:ea typeface="Calibri" pitchFamily="34" charset="-122"/>
                <a:cs typeface="Calibri" pitchFamily="34" charset="-120"/>
              </a:rPr>
              <a:t>Four buttons. Two taps. No webmaster.</a:t>
            </a:r>
            <a:endParaRPr lang="en-US" sz="950" dirty="0"/>
          </a:p>
        </p:txBody>
      </p:sp>
      <p:sp>
        <p:nvSpPr>
          <p:cNvPr id="34" name="Text 26"/>
          <p:cNvSpPr txBox="1"/>
          <p:nvPr/>
        </p:nvSpPr>
        <p:spPr>
          <a:xfrm>
            <a:off x="6089904" y="2852928"/>
            <a:ext cx="2395728" cy="219456"/>
          </a:xfrm>
          <a:prstGeom prst="rect">
            <a:avLst/>
          </a:prstGeom>
          <a:noFill/>
          <a:ln/>
        </p:spPr>
        <p:txBody>
          <a:bodyPr wrap="square" lIns="0" tIns="0" rIns="0" bIns="0" rtlCol="0" anchor="ctr"/>
          <a:lstStyle/>
          <a:p>
            <a:pPr indent="0" marL="0">
              <a:buNone/>
            </a:pPr>
            <a:r>
              <a:rPr lang="en-US" sz="1100" b="1" dirty="0">
                <a:solidFill>
                  <a:srgbClr val="7B1E23"/>
                </a:solidFill>
                <a:latin typeface="Calibri" pitchFamily="34" charset="0"/>
                <a:ea typeface="Calibri" pitchFamily="34" charset="-122"/>
                <a:cs typeface="Calibri" pitchFamily="34" charset="-120"/>
              </a:rPr>
              <a:t>See who is expected</a:t>
            </a:r>
            <a:endParaRPr lang="en-US" sz="1100" dirty="0"/>
          </a:p>
        </p:txBody>
      </p:sp>
      <p:sp>
        <p:nvSpPr>
          <p:cNvPr id="35" name="Text 27"/>
          <p:cNvSpPr txBox="1"/>
          <p:nvPr/>
        </p:nvSpPr>
        <p:spPr>
          <a:xfrm>
            <a:off x="6089904" y="3081528"/>
            <a:ext cx="2395728" cy="402336"/>
          </a:xfrm>
          <a:prstGeom prst="rect">
            <a:avLst/>
          </a:prstGeom>
          <a:noFill/>
          <a:ln/>
        </p:spPr>
        <p:txBody>
          <a:bodyPr wrap="square" lIns="0" tIns="0" rIns="0" bIns="0" rtlCol="0" anchor="ctr"/>
          <a:lstStyle/>
          <a:p>
            <a:pPr indent="0" marL="0">
              <a:lnSpc>
                <a:spcPts val="1200"/>
              </a:lnSpc>
              <a:buNone/>
            </a:pPr>
            <a:r>
              <a:rPr lang="en-US" sz="950" dirty="0">
                <a:solidFill>
                  <a:srgbClr val="2B2724"/>
                </a:solidFill>
                <a:latin typeface="Calibri" pitchFamily="34" charset="0"/>
                <a:ea typeface="Calibri" pitchFamily="34" charset="-122"/>
                <a:cs typeface="Calibri" pitchFamily="34" charset="-120"/>
              </a:rPr>
              <a:t>Families, headcount and who has arrived.</a:t>
            </a:r>
            <a:endParaRPr lang="en-US" sz="950" dirty="0"/>
          </a:p>
        </p:txBody>
      </p:sp>
      <p:sp>
        <p:nvSpPr>
          <p:cNvPr id="36" name="Text 28"/>
          <p:cNvSpPr txBox="1"/>
          <p:nvPr/>
        </p:nvSpPr>
        <p:spPr>
          <a:xfrm>
            <a:off x="6089904" y="3675888"/>
            <a:ext cx="2395728" cy="219456"/>
          </a:xfrm>
          <a:prstGeom prst="rect">
            <a:avLst/>
          </a:prstGeom>
          <a:noFill/>
          <a:ln/>
        </p:spPr>
        <p:txBody>
          <a:bodyPr wrap="square" lIns="0" tIns="0" rIns="0" bIns="0" rtlCol="0" anchor="ctr"/>
          <a:lstStyle/>
          <a:p>
            <a:pPr indent="0" marL="0">
              <a:buNone/>
            </a:pPr>
            <a:r>
              <a:rPr lang="en-US" sz="1100" b="1" dirty="0">
                <a:solidFill>
                  <a:srgbClr val="7B1E23"/>
                </a:solidFill>
                <a:latin typeface="Calibri" pitchFamily="34" charset="0"/>
                <a:ea typeface="Calibri" pitchFamily="34" charset="-122"/>
                <a:cs typeface="Calibri" pitchFamily="34" charset="-120"/>
              </a:rPr>
              <a:t>Send a notice</a:t>
            </a:r>
            <a:endParaRPr lang="en-US" sz="1100" dirty="0"/>
          </a:p>
        </p:txBody>
      </p:sp>
      <p:sp>
        <p:nvSpPr>
          <p:cNvPr id="37" name="Text 29"/>
          <p:cNvSpPr txBox="1"/>
          <p:nvPr/>
        </p:nvSpPr>
        <p:spPr>
          <a:xfrm>
            <a:off x="6089904" y="3904488"/>
            <a:ext cx="2395728" cy="402336"/>
          </a:xfrm>
          <a:prstGeom prst="rect">
            <a:avLst/>
          </a:prstGeom>
          <a:noFill/>
          <a:ln/>
        </p:spPr>
        <p:txBody>
          <a:bodyPr wrap="square" lIns="0" tIns="0" rIns="0" bIns="0" rtlCol="0" anchor="ctr"/>
          <a:lstStyle/>
          <a:p>
            <a:pPr indent="0" marL="0">
              <a:lnSpc>
                <a:spcPts val="1200"/>
              </a:lnSpc>
              <a:buNone/>
            </a:pPr>
            <a:r>
              <a:rPr lang="en-US" sz="950" dirty="0">
                <a:solidFill>
                  <a:srgbClr val="2B2724"/>
                </a:solidFill>
                <a:latin typeface="Calibri" pitchFamily="34" charset="0"/>
                <a:ea typeface="Calibri" pitchFamily="34" charset="-122"/>
                <a:cs typeface="Calibri" pitchFamily="34" charset="-120"/>
              </a:rPr>
              <a:t>Closure, time change, parking — from a template.</a:t>
            </a:r>
            <a:endParaRPr lang="en-US" sz="950" dirty="0"/>
          </a:p>
        </p:txBody>
      </p:sp>
      <p:sp>
        <p:nvSpPr>
          <p:cNvPr id="38" name="Text 30"/>
          <p:cNvSpPr txBox="1"/>
          <p:nvPr/>
        </p:nvSpPr>
        <p:spPr>
          <a:xfrm>
            <a:off x="6089904" y="4498848"/>
            <a:ext cx="2395728" cy="219456"/>
          </a:xfrm>
          <a:prstGeom prst="rect">
            <a:avLst/>
          </a:prstGeom>
          <a:noFill/>
          <a:ln/>
        </p:spPr>
        <p:txBody>
          <a:bodyPr wrap="square" lIns="0" tIns="0" rIns="0" bIns="0" rtlCol="0" anchor="ctr"/>
          <a:lstStyle/>
          <a:p>
            <a:pPr indent="0" marL="0">
              <a:buNone/>
            </a:pPr>
            <a:r>
              <a:rPr lang="en-US" sz="1100" b="1" dirty="0">
                <a:solidFill>
                  <a:srgbClr val="7B1E23"/>
                </a:solidFill>
                <a:latin typeface="Calibri" pitchFamily="34" charset="0"/>
                <a:ea typeface="Calibri" pitchFamily="34" charset="-122"/>
                <a:cs typeface="Calibri" pitchFamily="34" charset="-120"/>
              </a:rPr>
              <a:t>Add or change an event</a:t>
            </a:r>
            <a:endParaRPr lang="en-US" sz="1100" dirty="0"/>
          </a:p>
        </p:txBody>
      </p:sp>
      <p:sp>
        <p:nvSpPr>
          <p:cNvPr id="39" name="Text 31"/>
          <p:cNvSpPr txBox="1"/>
          <p:nvPr/>
        </p:nvSpPr>
        <p:spPr>
          <a:xfrm>
            <a:off x="6089904" y="4727448"/>
            <a:ext cx="2395728" cy="402336"/>
          </a:xfrm>
          <a:prstGeom prst="rect">
            <a:avLst/>
          </a:prstGeom>
          <a:noFill/>
          <a:ln/>
        </p:spPr>
        <p:txBody>
          <a:bodyPr wrap="square" lIns="0" tIns="0" rIns="0" bIns="0" rtlCol="0" anchor="ctr"/>
          <a:lstStyle/>
          <a:p>
            <a:pPr indent="0" marL="0">
              <a:lnSpc>
                <a:spcPts val="1200"/>
              </a:lnSpc>
              <a:buNone/>
            </a:pPr>
            <a:r>
              <a:rPr lang="en-US" sz="950" dirty="0">
                <a:solidFill>
                  <a:srgbClr val="2B2724"/>
                </a:solidFill>
                <a:latin typeface="Calibri" pitchFamily="34" charset="0"/>
                <a:ea typeface="Calibri" pitchFamily="34" charset="-122"/>
                <a:cs typeface="Calibri" pitchFamily="34" charset="-120"/>
              </a:rPr>
              <a:t>Without waiting for someone to edit the site.</a:t>
            </a:r>
            <a:endParaRPr lang="en-US" sz="950" dirty="0"/>
          </a:p>
        </p:txBody>
      </p:sp>
      <p:sp>
        <p:nvSpPr>
          <p:cNvPr id="40" name="Text 32"/>
          <p:cNvSpPr txBox="1"/>
          <p:nvPr/>
        </p:nvSpPr>
        <p:spPr>
          <a:xfrm>
            <a:off x="6089904" y="5321808"/>
            <a:ext cx="2395728" cy="219456"/>
          </a:xfrm>
          <a:prstGeom prst="rect">
            <a:avLst/>
          </a:prstGeom>
          <a:noFill/>
          <a:ln/>
        </p:spPr>
        <p:txBody>
          <a:bodyPr wrap="square" lIns="0" tIns="0" rIns="0" bIns="0" rtlCol="0" anchor="ctr"/>
          <a:lstStyle/>
          <a:p>
            <a:pPr indent="0" marL="0">
              <a:buNone/>
            </a:pPr>
            <a:r>
              <a:rPr lang="en-US" sz="1100" b="1" dirty="0">
                <a:solidFill>
                  <a:srgbClr val="7B1E23"/>
                </a:solidFill>
                <a:latin typeface="Calibri" pitchFamily="34" charset="0"/>
                <a:ea typeface="Calibri" pitchFamily="34" charset="-122"/>
                <a:cs typeface="Calibri" pitchFamily="34" charset="-120"/>
              </a:rPr>
              <a:t>One place for RSVPs</a:t>
            </a:r>
            <a:endParaRPr lang="en-US" sz="1100" dirty="0"/>
          </a:p>
        </p:txBody>
      </p:sp>
      <p:sp>
        <p:nvSpPr>
          <p:cNvPr id="41" name="Text 33"/>
          <p:cNvSpPr txBox="1"/>
          <p:nvPr/>
        </p:nvSpPr>
        <p:spPr>
          <a:xfrm>
            <a:off x="6089904" y="5550408"/>
            <a:ext cx="2395728" cy="402336"/>
          </a:xfrm>
          <a:prstGeom prst="rect">
            <a:avLst/>
          </a:prstGeom>
          <a:noFill/>
          <a:ln/>
        </p:spPr>
        <p:txBody>
          <a:bodyPr wrap="square" lIns="0" tIns="0" rIns="0" bIns="0" rtlCol="0" anchor="ctr"/>
          <a:lstStyle/>
          <a:p>
            <a:pPr indent="0" marL="0">
              <a:lnSpc>
                <a:spcPts val="1200"/>
              </a:lnSpc>
              <a:buNone/>
            </a:pPr>
            <a:r>
              <a:rPr lang="en-US" sz="950" dirty="0">
                <a:solidFill>
                  <a:srgbClr val="2B2724"/>
                </a:solidFill>
                <a:latin typeface="Calibri" pitchFamily="34" charset="0"/>
                <a:ea typeface="Calibri" pitchFamily="34" charset="-122"/>
                <a:cs typeface="Calibri" pitchFamily="34" charset="-120"/>
              </a:rPr>
              <a:t>Instead of a form, a spreadsheet and a phone.</a:t>
            </a:r>
            <a:endParaRPr lang="en-US" sz="950" dirty="0"/>
          </a:p>
        </p:txBody>
      </p:sp>
      <p:pic>
        <p:nvPicPr>
          <p:cNvPr id="42" name="Image 6" descr="/home/claude/mockups/png/admin.png">    </p:cNvPr>
          <p:cNvPicPr>
            <a:picLocks noChangeAspect="1"/>
          </p:cNvPicPr>
          <p:nvPr/>
        </p:nvPicPr>
        <p:blipFill>
          <a:blip r:embed="rId7"/>
          <a:stretch>
            <a:fillRect/>
          </a:stretch>
        </p:blipFill>
        <p:spPr>
          <a:xfrm>
            <a:off x="9015984" y="1444752"/>
            <a:ext cx="2157824" cy="4718304"/>
          </a:xfrm>
          <a:prstGeom prst="rect">
            <a:avLst/>
          </a:prstGeom>
        </p:spPr>
      </p:pic>
      <p:sp>
        <p:nvSpPr>
          <p:cNvPr id="43" name="Text 34"/>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Conceptual design. Counts, names and timings on the admin screen are illustrative sample data. Who may update crowd status or send a notice, and what approval a notice needs, Requires Temple Confirmation.</a:t>
            </a:r>
            <a:endParaRPr lang="en-US" sz="850" dirty="0"/>
          </a:p>
        </p:txBody>
      </p:sp>
      <p:sp>
        <p:nvSpPr>
          <p:cNvPr id="45" name="Text 35"/>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A CONTROLLED START</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Start small, prove value, then decide about the rest</a:t>
            </a:r>
            <a:endParaRPr lang="en-US" sz="3200" dirty="0"/>
          </a:p>
        </p:txBody>
      </p:sp>
      <p:sp>
        <p:nvSpPr>
          <p:cNvPr id="5" name="Shape 3"/>
          <p:cNvSpPr/>
          <p:nvPr/>
        </p:nvSpPr>
        <p:spPr>
          <a:xfrm>
            <a:off x="777240" y="1481328"/>
            <a:ext cx="3520440" cy="2743200"/>
          </a:xfrm>
          <a:prstGeom prst="roundRect">
            <a:avLst>
              <a:gd name="adj" fmla="val 4333"/>
            </a:avLst>
          </a:prstGeom>
          <a:solidFill>
            <a:srgbClr val="FFFFFF"/>
          </a:solidFill>
          <a:ln w="12700">
            <a:solidFill>
              <a:srgbClr val="E6DCCB"/>
            </a:solidFill>
            <a:prstDash val="solid"/>
          </a:ln>
        </p:spPr>
      </p:sp>
      <p:sp>
        <p:nvSpPr>
          <p:cNvPr id="6" name="Text 4"/>
          <p:cNvSpPr txBox="1"/>
          <p:nvPr/>
        </p:nvSpPr>
        <p:spPr>
          <a:xfrm>
            <a:off x="996696" y="1700784"/>
            <a:ext cx="3081528" cy="274320"/>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In the first version</a:t>
            </a:r>
            <a:endParaRPr lang="en-US" sz="1300" dirty="0"/>
          </a:p>
        </p:txBody>
      </p:sp>
      <p:sp>
        <p:nvSpPr>
          <p:cNvPr id="7" name="Text 5"/>
          <p:cNvSpPr txBox="1"/>
          <p:nvPr/>
        </p:nvSpPr>
        <p:spPr>
          <a:xfrm>
            <a:off x="1033272" y="2103120"/>
            <a:ext cx="3008376" cy="1920240"/>
          </a:xfrm>
          <a:prstGeom prst="rect">
            <a:avLst/>
          </a:prstGeom>
          <a:noFill/>
          <a:ln/>
        </p:spPr>
        <p:txBody>
          <a:bodyPr wrap="square" lIns="0" tIns="0" rIns="0" bIns="0" rtlCol="0" anchor="ctr"/>
          <a:lstStyle/>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Home with hours and status</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Events and family RSVP</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Reminders and change alerts</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Manual crowd status</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QR and name check-in</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Volunteer sign-up per event</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Donate and sponsor entry points</a:t>
            </a:r>
            <a:endParaRPr lang="en-US" sz="1000" dirty="0"/>
          </a:p>
        </p:txBody>
      </p:sp>
      <p:sp>
        <p:nvSpPr>
          <p:cNvPr id="8" name="Shape 6"/>
          <p:cNvSpPr/>
          <p:nvPr/>
        </p:nvSpPr>
        <p:spPr>
          <a:xfrm>
            <a:off x="4517136" y="1481328"/>
            <a:ext cx="3520440" cy="2743200"/>
          </a:xfrm>
          <a:prstGeom prst="roundRect">
            <a:avLst>
              <a:gd name="adj" fmla="val 4333"/>
            </a:avLst>
          </a:prstGeom>
          <a:solidFill>
            <a:srgbClr val="F5F0E5"/>
          </a:solidFill>
          <a:ln w="12700">
            <a:solidFill>
              <a:srgbClr val="E6DCCB"/>
            </a:solidFill>
            <a:prstDash val="solid"/>
          </a:ln>
        </p:spPr>
      </p:sp>
      <p:sp>
        <p:nvSpPr>
          <p:cNvPr id="9" name="Text 7"/>
          <p:cNvSpPr txBox="1"/>
          <p:nvPr/>
        </p:nvSpPr>
        <p:spPr>
          <a:xfrm>
            <a:off x="4736592" y="1700784"/>
            <a:ext cx="3081528" cy="274320"/>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Deliberately left for later</a:t>
            </a:r>
            <a:endParaRPr lang="en-US" sz="1300" dirty="0"/>
          </a:p>
        </p:txBody>
      </p:sp>
      <p:sp>
        <p:nvSpPr>
          <p:cNvPr id="10" name="Text 8"/>
          <p:cNvSpPr txBox="1"/>
          <p:nvPr/>
        </p:nvSpPr>
        <p:spPr>
          <a:xfrm>
            <a:off x="4773168" y="2103120"/>
            <a:ext cx="3008376" cy="1920240"/>
          </a:xfrm>
          <a:prstGeom prst="rect">
            <a:avLst/>
          </a:prstGeom>
          <a:noFill/>
          <a:ln/>
        </p:spPr>
        <p:txBody>
          <a:bodyPr wrap="square" lIns="0" tIns="0" rIns="0" bIns="0" rtlCol="0" anchor="ctr"/>
          <a:lstStyle/>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Automatic crowd counting</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Wallet passes and widgets</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In-app payments if the temple prefers its existing route</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Multi-language, until confirmed</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Streaming built into the app</a:t>
            </a:r>
            <a:endParaRPr lang="en-US" sz="1000" dirty="0"/>
          </a:p>
          <a:p>
            <a:pPr marL="165100" indent="-165100">
              <a:lnSpc>
                <a:spcPts val="1400"/>
              </a:lnSpc>
              <a:spcAft>
                <a:spcPts val="300"/>
              </a:spcAft>
              <a:buSzPct val="100000"/>
              <a:buChar char="•"/>
            </a:pPr>
            <a:r>
              <a:rPr lang="en-US" sz="1000" dirty="0">
                <a:solidFill>
                  <a:srgbClr val="2B2724"/>
                </a:solidFill>
                <a:latin typeface="Calibri" pitchFamily="34" charset="0"/>
                <a:ea typeface="Calibri" pitchFamily="34" charset="-122"/>
                <a:cs typeface="Calibri" pitchFamily="34" charset="-120"/>
              </a:rPr>
              <a:t>Anything requiring a new vendor</a:t>
            </a:r>
            <a:endParaRPr lang="en-US" sz="1000" dirty="0"/>
          </a:p>
        </p:txBody>
      </p:sp>
      <p:sp>
        <p:nvSpPr>
          <p:cNvPr id="11" name="Shape 9"/>
          <p:cNvSpPr/>
          <p:nvPr/>
        </p:nvSpPr>
        <p:spPr>
          <a:xfrm>
            <a:off x="8257032" y="1481328"/>
            <a:ext cx="3172968" cy="2743200"/>
          </a:xfrm>
          <a:prstGeom prst="roundRect">
            <a:avLst>
              <a:gd name="adj" fmla="val 4333"/>
            </a:avLst>
          </a:prstGeom>
          <a:solidFill>
            <a:srgbClr val="F6E7E4"/>
          </a:solidFill>
          <a:ln w="12700">
            <a:solidFill>
              <a:srgbClr val="EBD2CD"/>
            </a:solidFill>
            <a:prstDash val="solid"/>
          </a:ln>
        </p:spPr>
      </p:sp>
      <p:sp>
        <p:nvSpPr>
          <p:cNvPr id="12" name="Text 10"/>
          <p:cNvSpPr txBox="1"/>
          <p:nvPr/>
        </p:nvSpPr>
        <p:spPr>
          <a:xfrm>
            <a:off x="8476488" y="1682496"/>
            <a:ext cx="274320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Pilot on two real events</a:t>
            </a:r>
            <a:endParaRPr lang="en-US" sz="1300" dirty="0"/>
          </a:p>
        </p:txBody>
      </p:sp>
      <p:sp>
        <p:nvSpPr>
          <p:cNvPr id="13" name="Text 11"/>
          <p:cNvSpPr txBox="1"/>
          <p:nvPr/>
        </p:nvSpPr>
        <p:spPr>
          <a:xfrm>
            <a:off x="8476488" y="2084832"/>
            <a:ext cx="2743200" cy="219456"/>
          </a:xfrm>
          <a:prstGeom prst="rect">
            <a:avLst/>
          </a:prstGeom>
          <a:noFill/>
          <a:ln/>
        </p:spPr>
        <p:txBody>
          <a:bodyPr wrap="square" lIns="0" tIns="0" rIns="0" bIns="0" rtlCol="0" anchor="ctr"/>
          <a:lstStyle/>
          <a:p>
            <a:pPr indent="0" marL="0">
              <a:buNone/>
            </a:pPr>
            <a:r>
              <a:rPr lang="en-US" sz="1100" b="1" dirty="0">
                <a:solidFill>
                  <a:srgbClr val="2B2724"/>
                </a:solidFill>
                <a:latin typeface="Calibri" pitchFamily="34" charset="0"/>
                <a:ea typeface="Calibri" pitchFamily="34" charset="-122"/>
                <a:cs typeface="Calibri" pitchFamily="34" charset="-120"/>
              </a:rPr>
              <a:t>One recurring pooja</a:t>
            </a:r>
            <a:endParaRPr lang="en-US" sz="1100" dirty="0"/>
          </a:p>
        </p:txBody>
      </p:sp>
      <p:sp>
        <p:nvSpPr>
          <p:cNvPr id="14" name="Text 12"/>
          <p:cNvSpPr txBox="1"/>
          <p:nvPr/>
        </p:nvSpPr>
        <p:spPr>
          <a:xfrm>
            <a:off x="8476488" y="2322576"/>
            <a:ext cx="2743200" cy="566928"/>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A service that happens every month, so we see whether the habit sticks and whether staff keep it current.</a:t>
            </a:r>
            <a:endParaRPr lang="en-US" sz="950" dirty="0"/>
          </a:p>
        </p:txBody>
      </p:sp>
      <p:sp>
        <p:nvSpPr>
          <p:cNvPr id="15" name="Text 13"/>
          <p:cNvSpPr txBox="1"/>
          <p:nvPr/>
        </p:nvSpPr>
        <p:spPr>
          <a:xfrm>
            <a:off x="8476488" y="3017520"/>
            <a:ext cx="2743200" cy="219456"/>
          </a:xfrm>
          <a:prstGeom prst="rect">
            <a:avLst/>
          </a:prstGeom>
          <a:noFill/>
          <a:ln/>
        </p:spPr>
        <p:txBody>
          <a:bodyPr wrap="square" lIns="0" tIns="0" rIns="0" bIns="0" rtlCol="0" anchor="ctr"/>
          <a:lstStyle/>
          <a:p>
            <a:pPr indent="0" marL="0">
              <a:buNone/>
            </a:pPr>
            <a:r>
              <a:rPr lang="en-US" sz="1100" b="1" dirty="0">
                <a:solidFill>
                  <a:srgbClr val="2B2724"/>
                </a:solidFill>
                <a:latin typeface="Calibri" pitchFamily="34" charset="0"/>
                <a:ea typeface="Calibri" pitchFamily="34" charset="-122"/>
                <a:cs typeface="Calibri" pitchFamily="34" charset="-120"/>
              </a:rPr>
              <a:t>One major festival</a:t>
            </a:r>
            <a:endParaRPr lang="en-US" sz="1100" dirty="0"/>
          </a:p>
        </p:txBody>
      </p:sp>
      <p:sp>
        <p:nvSpPr>
          <p:cNvPr id="16" name="Text 14"/>
          <p:cNvSpPr txBox="1"/>
          <p:nvPr/>
        </p:nvSpPr>
        <p:spPr>
          <a:xfrm>
            <a:off x="8476488" y="3255264"/>
            <a:ext cx="2743200" cy="566928"/>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A high-attendance day, so we see the app under crowd, parking and check-in pressure.</a:t>
            </a:r>
            <a:endParaRPr lang="en-US" sz="950" dirty="0"/>
          </a:p>
        </p:txBody>
      </p:sp>
      <p:sp>
        <p:nvSpPr>
          <p:cNvPr id="17" name="Text 15"/>
          <p:cNvSpPr txBox="1"/>
          <p:nvPr/>
        </p:nvSpPr>
        <p:spPr>
          <a:xfrm>
            <a:off x="8476488" y="3877056"/>
            <a:ext cx="2743200" cy="237744"/>
          </a:xfrm>
          <a:prstGeom prst="rect">
            <a:avLst/>
          </a:prstGeom>
          <a:noFill/>
          <a:ln/>
        </p:spPr>
        <p:txBody>
          <a:bodyPr wrap="square" lIns="0" tIns="0" rIns="0" bIns="0" rtlCol="0" anchor="ctr"/>
          <a:lstStyle/>
          <a:p>
            <a:pPr indent="0" marL="0">
              <a:buNone/>
            </a:pPr>
            <a:r>
              <a:rPr lang="en-US" sz="900" i="1" dirty="0">
                <a:solidFill>
                  <a:srgbClr val="7B1E23"/>
                </a:solidFill>
                <a:latin typeface="Calibri" pitchFamily="34" charset="0"/>
                <a:ea typeface="Calibri" pitchFamily="34" charset="-122"/>
                <a:cs typeface="Calibri" pitchFamily="34" charset="-120"/>
              </a:rPr>
              <a:t>Both chosen with the priests and the events team.</a:t>
            </a:r>
            <a:endParaRPr lang="en-US" sz="900" dirty="0"/>
          </a:p>
        </p:txBody>
      </p:sp>
      <p:sp>
        <p:nvSpPr>
          <p:cNvPr id="18" name="Shape 16"/>
          <p:cNvSpPr/>
          <p:nvPr/>
        </p:nvSpPr>
        <p:spPr>
          <a:xfrm>
            <a:off x="777240" y="4443984"/>
            <a:ext cx="2615184" cy="822960"/>
          </a:xfrm>
          <a:prstGeom prst="roundRect">
            <a:avLst>
              <a:gd name="adj" fmla="val 14444"/>
            </a:avLst>
          </a:prstGeom>
          <a:solidFill>
            <a:srgbClr val="FFFFFF"/>
          </a:solidFill>
          <a:ln w="12700">
            <a:solidFill>
              <a:srgbClr val="E6DCCB"/>
            </a:solidFill>
            <a:prstDash val="solid"/>
          </a:ln>
        </p:spPr>
      </p:sp>
      <p:sp>
        <p:nvSpPr>
          <p:cNvPr id="19" name="Shape 17"/>
          <p:cNvSpPr/>
          <p:nvPr/>
        </p:nvSpPr>
        <p:spPr>
          <a:xfrm>
            <a:off x="960120" y="4681728"/>
            <a:ext cx="329184" cy="329184"/>
          </a:xfrm>
          <a:prstGeom prst="ellipse">
            <a:avLst/>
          </a:prstGeom>
          <a:solidFill>
            <a:srgbClr val="7B1E23"/>
          </a:solidFill>
          <a:ln w="12700">
            <a:solidFill>
              <a:srgbClr val="333333"/>
            </a:solidFill>
            <a:prstDash val="solid"/>
          </a:ln>
        </p:spPr>
      </p:sp>
      <p:sp>
        <p:nvSpPr>
          <p:cNvPr id="20" name="Text 18"/>
          <p:cNvSpPr txBox="1"/>
          <p:nvPr/>
        </p:nvSpPr>
        <p:spPr>
          <a:xfrm>
            <a:off x="960120" y="4681728"/>
            <a:ext cx="329184" cy="329184"/>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1</a:t>
            </a:r>
            <a:endParaRPr lang="en-US" sz="1100" dirty="0"/>
          </a:p>
        </p:txBody>
      </p:sp>
      <p:sp>
        <p:nvSpPr>
          <p:cNvPr id="21" name="Text 19"/>
          <p:cNvSpPr txBox="1"/>
          <p:nvPr/>
        </p:nvSpPr>
        <p:spPr>
          <a:xfrm>
            <a:off x="1380744" y="4608576"/>
            <a:ext cx="1828800" cy="219456"/>
          </a:xfrm>
          <a:prstGeom prst="rect">
            <a:avLst/>
          </a:prstGeom>
          <a:noFill/>
          <a:ln/>
        </p:spPr>
        <p:txBody>
          <a:bodyPr wrap="square" lIns="0" tIns="0" rIns="0" bIns="0" rtlCol="0" anchor="ctr"/>
          <a:lstStyle/>
          <a:p>
            <a:pPr indent="0" marL="0">
              <a:buNone/>
            </a:pPr>
            <a:r>
              <a:rPr lang="en-US" sz="1150" b="1" dirty="0">
                <a:solidFill>
                  <a:srgbClr val="7B1E23"/>
                </a:solidFill>
                <a:latin typeface="Calibri" pitchFamily="34" charset="0"/>
                <a:ea typeface="Calibri" pitchFamily="34" charset="-122"/>
                <a:cs typeface="Calibri" pitchFamily="34" charset="-120"/>
              </a:rPr>
              <a:t>Discovery</a:t>
            </a:r>
            <a:endParaRPr lang="en-US" sz="1150" dirty="0"/>
          </a:p>
        </p:txBody>
      </p:sp>
      <p:sp>
        <p:nvSpPr>
          <p:cNvPr id="22" name="Text 20"/>
          <p:cNvSpPr txBox="1"/>
          <p:nvPr/>
        </p:nvSpPr>
        <p:spPr>
          <a:xfrm>
            <a:off x="1380744" y="4837176"/>
            <a:ext cx="1828800" cy="310896"/>
          </a:xfrm>
          <a:prstGeom prst="rect">
            <a:avLst/>
          </a:prstGeom>
          <a:noFill/>
          <a:ln/>
        </p:spPr>
        <p:txBody>
          <a:bodyPr wrap="square" lIns="0" tIns="0" rIns="0" bIns="0" rtlCol="0" anchor="ctr"/>
          <a:lstStyle/>
          <a:p>
            <a:pPr indent="0" marL="0">
              <a:lnSpc>
                <a:spcPts val="1100"/>
              </a:lnSpc>
              <a:buNone/>
            </a:pPr>
            <a:r>
              <a:rPr lang="en-US" sz="900" dirty="0">
                <a:solidFill>
                  <a:srgbClr val="6E655C"/>
                </a:solidFill>
                <a:latin typeface="Calibri" pitchFamily="34" charset="0"/>
                <a:ea typeface="Calibri" pitchFamily="34" charset="-122"/>
                <a:cs typeface="Calibri" pitchFamily="34" charset="-120"/>
              </a:rPr>
              <a:t>Interviews and policy validation</a:t>
            </a:r>
            <a:endParaRPr lang="en-US" sz="900" dirty="0"/>
          </a:p>
        </p:txBody>
      </p:sp>
      <p:sp>
        <p:nvSpPr>
          <p:cNvPr id="23" name="Text 21"/>
          <p:cNvSpPr txBox="1"/>
          <p:nvPr/>
        </p:nvSpPr>
        <p:spPr>
          <a:xfrm>
            <a:off x="3401568" y="4626864"/>
            <a:ext cx="109728" cy="457200"/>
          </a:xfrm>
          <a:prstGeom prst="rect">
            <a:avLst/>
          </a:prstGeom>
          <a:noFill/>
          <a:ln/>
        </p:spPr>
        <p:txBody>
          <a:bodyPr wrap="square" lIns="0" tIns="0" rIns="0" bIns="0" rtlCol="0" anchor="ctr"/>
          <a:lstStyle/>
          <a:p>
            <a:pPr algn="ctr" indent="0" marL="0">
              <a:buNone/>
            </a:pPr>
            <a:r>
              <a:rPr lang="en-US" sz="1600" dirty="0">
                <a:solidFill>
                  <a:srgbClr val="C9BCA8"/>
                </a:solidFill>
                <a:latin typeface="Calibri" pitchFamily="34" charset="0"/>
                <a:ea typeface="Calibri" pitchFamily="34" charset="-122"/>
                <a:cs typeface="Calibri" pitchFamily="34" charset="-120"/>
              </a:rPr>
              <a:t>›</a:t>
            </a:r>
            <a:endParaRPr lang="en-US" sz="1600" dirty="0"/>
          </a:p>
        </p:txBody>
      </p:sp>
      <p:sp>
        <p:nvSpPr>
          <p:cNvPr id="24" name="Shape 22"/>
          <p:cNvSpPr/>
          <p:nvPr/>
        </p:nvSpPr>
        <p:spPr>
          <a:xfrm>
            <a:off x="3511296" y="4443984"/>
            <a:ext cx="2615184" cy="822960"/>
          </a:xfrm>
          <a:prstGeom prst="roundRect">
            <a:avLst>
              <a:gd name="adj" fmla="val 14444"/>
            </a:avLst>
          </a:prstGeom>
          <a:solidFill>
            <a:srgbClr val="FFFFFF"/>
          </a:solidFill>
          <a:ln w="12700">
            <a:solidFill>
              <a:srgbClr val="E6DCCB"/>
            </a:solidFill>
            <a:prstDash val="solid"/>
          </a:ln>
        </p:spPr>
      </p:sp>
      <p:sp>
        <p:nvSpPr>
          <p:cNvPr id="25" name="Shape 23"/>
          <p:cNvSpPr/>
          <p:nvPr/>
        </p:nvSpPr>
        <p:spPr>
          <a:xfrm>
            <a:off x="3694176" y="4681728"/>
            <a:ext cx="329184" cy="329184"/>
          </a:xfrm>
          <a:prstGeom prst="ellipse">
            <a:avLst/>
          </a:prstGeom>
          <a:solidFill>
            <a:srgbClr val="7B1E23"/>
          </a:solidFill>
          <a:ln w="12700">
            <a:solidFill>
              <a:srgbClr val="333333"/>
            </a:solidFill>
            <a:prstDash val="solid"/>
          </a:ln>
        </p:spPr>
      </p:sp>
      <p:sp>
        <p:nvSpPr>
          <p:cNvPr id="26" name="Text 24"/>
          <p:cNvSpPr txBox="1"/>
          <p:nvPr/>
        </p:nvSpPr>
        <p:spPr>
          <a:xfrm>
            <a:off x="3694176" y="4681728"/>
            <a:ext cx="329184" cy="329184"/>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2</a:t>
            </a:r>
            <a:endParaRPr lang="en-US" sz="1100" dirty="0"/>
          </a:p>
        </p:txBody>
      </p:sp>
      <p:sp>
        <p:nvSpPr>
          <p:cNvPr id="27" name="Text 25"/>
          <p:cNvSpPr txBox="1"/>
          <p:nvPr/>
        </p:nvSpPr>
        <p:spPr>
          <a:xfrm>
            <a:off x="4114800" y="4608576"/>
            <a:ext cx="1828800" cy="219456"/>
          </a:xfrm>
          <a:prstGeom prst="rect">
            <a:avLst/>
          </a:prstGeom>
          <a:noFill/>
          <a:ln/>
        </p:spPr>
        <p:txBody>
          <a:bodyPr wrap="square" lIns="0" tIns="0" rIns="0" bIns="0" rtlCol="0" anchor="ctr"/>
          <a:lstStyle/>
          <a:p>
            <a:pPr indent="0" marL="0">
              <a:buNone/>
            </a:pPr>
            <a:r>
              <a:rPr lang="en-US" sz="1150" b="1" dirty="0">
                <a:solidFill>
                  <a:srgbClr val="7B1E23"/>
                </a:solidFill>
                <a:latin typeface="Calibri" pitchFamily="34" charset="0"/>
                <a:ea typeface="Calibri" pitchFamily="34" charset="-122"/>
                <a:cs typeface="Calibri" pitchFamily="34" charset="-120"/>
              </a:rPr>
              <a:t>Prototype</a:t>
            </a:r>
            <a:endParaRPr lang="en-US" sz="1150" dirty="0"/>
          </a:p>
        </p:txBody>
      </p:sp>
      <p:sp>
        <p:nvSpPr>
          <p:cNvPr id="28" name="Text 26"/>
          <p:cNvSpPr txBox="1"/>
          <p:nvPr/>
        </p:nvSpPr>
        <p:spPr>
          <a:xfrm>
            <a:off x="4114800" y="4837176"/>
            <a:ext cx="1828800" cy="310896"/>
          </a:xfrm>
          <a:prstGeom prst="rect">
            <a:avLst/>
          </a:prstGeom>
          <a:noFill/>
          <a:ln/>
        </p:spPr>
        <p:txBody>
          <a:bodyPr wrap="square" lIns="0" tIns="0" rIns="0" bIns="0" rtlCol="0" anchor="ctr"/>
          <a:lstStyle/>
          <a:p>
            <a:pPr indent="0" marL="0">
              <a:lnSpc>
                <a:spcPts val="1100"/>
              </a:lnSpc>
              <a:buNone/>
            </a:pPr>
            <a:r>
              <a:rPr lang="en-US" sz="900" dirty="0">
                <a:solidFill>
                  <a:srgbClr val="6E655C"/>
                </a:solidFill>
                <a:latin typeface="Calibri" pitchFamily="34" charset="0"/>
                <a:ea typeface="Calibri" pitchFamily="34" charset="-122"/>
                <a:cs typeface="Calibri" pitchFamily="34" charset="-120"/>
              </a:rPr>
              <a:t>A clickable design to react to</a:t>
            </a:r>
            <a:endParaRPr lang="en-US" sz="900" dirty="0"/>
          </a:p>
        </p:txBody>
      </p:sp>
      <p:sp>
        <p:nvSpPr>
          <p:cNvPr id="29" name="Text 27"/>
          <p:cNvSpPr txBox="1"/>
          <p:nvPr/>
        </p:nvSpPr>
        <p:spPr>
          <a:xfrm>
            <a:off x="6135624" y="4626864"/>
            <a:ext cx="109728" cy="457200"/>
          </a:xfrm>
          <a:prstGeom prst="rect">
            <a:avLst/>
          </a:prstGeom>
          <a:noFill/>
          <a:ln/>
        </p:spPr>
        <p:txBody>
          <a:bodyPr wrap="square" lIns="0" tIns="0" rIns="0" bIns="0" rtlCol="0" anchor="ctr"/>
          <a:lstStyle/>
          <a:p>
            <a:pPr algn="ctr" indent="0" marL="0">
              <a:buNone/>
            </a:pPr>
            <a:r>
              <a:rPr lang="en-US" sz="1600" dirty="0">
                <a:solidFill>
                  <a:srgbClr val="C9BCA8"/>
                </a:solidFill>
                <a:latin typeface="Calibri" pitchFamily="34" charset="0"/>
                <a:ea typeface="Calibri" pitchFamily="34" charset="-122"/>
                <a:cs typeface="Calibri" pitchFamily="34" charset="-120"/>
              </a:rPr>
              <a:t>›</a:t>
            </a:r>
            <a:endParaRPr lang="en-US" sz="1600" dirty="0"/>
          </a:p>
        </p:txBody>
      </p:sp>
      <p:sp>
        <p:nvSpPr>
          <p:cNvPr id="30" name="Shape 28"/>
          <p:cNvSpPr/>
          <p:nvPr/>
        </p:nvSpPr>
        <p:spPr>
          <a:xfrm>
            <a:off x="6245352" y="4443984"/>
            <a:ext cx="2615184" cy="822960"/>
          </a:xfrm>
          <a:prstGeom prst="roundRect">
            <a:avLst>
              <a:gd name="adj" fmla="val 14444"/>
            </a:avLst>
          </a:prstGeom>
          <a:solidFill>
            <a:srgbClr val="FFFFFF"/>
          </a:solidFill>
          <a:ln w="12700">
            <a:solidFill>
              <a:srgbClr val="E6DCCB"/>
            </a:solidFill>
            <a:prstDash val="solid"/>
          </a:ln>
        </p:spPr>
      </p:sp>
      <p:sp>
        <p:nvSpPr>
          <p:cNvPr id="31" name="Shape 29"/>
          <p:cNvSpPr/>
          <p:nvPr/>
        </p:nvSpPr>
        <p:spPr>
          <a:xfrm>
            <a:off x="6428232" y="4681728"/>
            <a:ext cx="329184" cy="329184"/>
          </a:xfrm>
          <a:prstGeom prst="ellipse">
            <a:avLst/>
          </a:prstGeom>
          <a:solidFill>
            <a:srgbClr val="7B1E23"/>
          </a:solidFill>
          <a:ln w="12700">
            <a:solidFill>
              <a:srgbClr val="333333"/>
            </a:solidFill>
            <a:prstDash val="solid"/>
          </a:ln>
        </p:spPr>
      </p:sp>
      <p:sp>
        <p:nvSpPr>
          <p:cNvPr id="32" name="Text 30"/>
          <p:cNvSpPr txBox="1"/>
          <p:nvPr/>
        </p:nvSpPr>
        <p:spPr>
          <a:xfrm>
            <a:off x="6428232" y="4681728"/>
            <a:ext cx="329184" cy="329184"/>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3</a:t>
            </a:r>
            <a:endParaRPr lang="en-US" sz="1100" dirty="0"/>
          </a:p>
        </p:txBody>
      </p:sp>
      <p:sp>
        <p:nvSpPr>
          <p:cNvPr id="33" name="Text 31"/>
          <p:cNvSpPr txBox="1"/>
          <p:nvPr/>
        </p:nvSpPr>
        <p:spPr>
          <a:xfrm>
            <a:off x="6848856" y="4608576"/>
            <a:ext cx="1828800" cy="219456"/>
          </a:xfrm>
          <a:prstGeom prst="rect">
            <a:avLst/>
          </a:prstGeom>
          <a:noFill/>
          <a:ln/>
        </p:spPr>
        <p:txBody>
          <a:bodyPr wrap="square" lIns="0" tIns="0" rIns="0" bIns="0" rtlCol="0" anchor="ctr"/>
          <a:lstStyle/>
          <a:p>
            <a:pPr indent="0" marL="0">
              <a:buNone/>
            </a:pPr>
            <a:r>
              <a:rPr lang="en-US" sz="1150" b="1" dirty="0">
                <a:solidFill>
                  <a:srgbClr val="7B1E23"/>
                </a:solidFill>
                <a:latin typeface="Calibri" pitchFamily="34" charset="0"/>
                <a:ea typeface="Calibri" pitchFamily="34" charset="-122"/>
                <a:cs typeface="Calibri" pitchFamily="34" charset="-120"/>
              </a:rPr>
              <a:t>Pilot build</a:t>
            </a:r>
            <a:endParaRPr lang="en-US" sz="1150" dirty="0"/>
          </a:p>
        </p:txBody>
      </p:sp>
      <p:sp>
        <p:nvSpPr>
          <p:cNvPr id="34" name="Text 32"/>
          <p:cNvSpPr txBox="1"/>
          <p:nvPr/>
        </p:nvSpPr>
        <p:spPr>
          <a:xfrm>
            <a:off x="6848856" y="4837176"/>
            <a:ext cx="1828800" cy="310896"/>
          </a:xfrm>
          <a:prstGeom prst="rect">
            <a:avLst/>
          </a:prstGeom>
          <a:noFill/>
          <a:ln/>
        </p:spPr>
        <p:txBody>
          <a:bodyPr wrap="square" lIns="0" tIns="0" rIns="0" bIns="0" rtlCol="0" anchor="ctr"/>
          <a:lstStyle/>
          <a:p>
            <a:pPr indent="0" marL="0">
              <a:lnSpc>
                <a:spcPts val="1100"/>
              </a:lnSpc>
              <a:buNone/>
            </a:pPr>
            <a:r>
              <a:rPr lang="en-US" sz="900" dirty="0">
                <a:solidFill>
                  <a:srgbClr val="6E655C"/>
                </a:solidFill>
                <a:latin typeface="Calibri" pitchFamily="34" charset="0"/>
                <a:ea typeface="Calibri" pitchFamily="34" charset="-122"/>
                <a:cs typeface="Calibri" pitchFamily="34" charset="-120"/>
              </a:rPr>
              <a:t>Only the first-version scope</a:t>
            </a:r>
            <a:endParaRPr lang="en-US" sz="900" dirty="0"/>
          </a:p>
        </p:txBody>
      </p:sp>
      <p:sp>
        <p:nvSpPr>
          <p:cNvPr id="35" name="Text 33"/>
          <p:cNvSpPr txBox="1"/>
          <p:nvPr/>
        </p:nvSpPr>
        <p:spPr>
          <a:xfrm>
            <a:off x="8869680" y="4626864"/>
            <a:ext cx="109728" cy="457200"/>
          </a:xfrm>
          <a:prstGeom prst="rect">
            <a:avLst/>
          </a:prstGeom>
          <a:noFill/>
          <a:ln/>
        </p:spPr>
        <p:txBody>
          <a:bodyPr wrap="square" lIns="0" tIns="0" rIns="0" bIns="0" rtlCol="0" anchor="ctr"/>
          <a:lstStyle/>
          <a:p>
            <a:pPr algn="ctr" indent="0" marL="0">
              <a:buNone/>
            </a:pPr>
            <a:r>
              <a:rPr lang="en-US" sz="1600" dirty="0">
                <a:solidFill>
                  <a:srgbClr val="C9BCA8"/>
                </a:solidFill>
                <a:latin typeface="Calibri" pitchFamily="34" charset="0"/>
                <a:ea typeface="Calibri" pitchFamily="34" charset="-122"/>
                <a:cs typeface="Calibri" pitchFamily="34" charset="-120"/>
              </a:rPr>
              <a:t>›</a:t>
            </a:r>
            <a:endParaRPr lang="en-US" sz="1600" dirty="0"/>
          </a:p>
        </p:txBody>
      </p:sp>
      <p:sp>
        <p:nvSpPr>
          <p:cNvPr id="36" name="Shape 34"/>
          <p:cNvSpPr/>
          <p:nvPr/>
        </p:nvSpPr>
        <p:spPr>
          <a:xfrm>
            <a:off x="8979408" y="4443984"/>
            <a:ext cx="2615184" cy="822960"/>
          </a:xfrm>
          <a:prstGeom prst="roundRect">
            <a:avLst>
              <a:gd name="adj" fmla="val 14444"/>
            </a:avLst>
          </a:prstGeom>
          <a:solidFill>
            <a:srgbClr val="E7F1EA"/>
          </a:solidFill>
          <a:ln w="12700">
            <a:solidFill>
              <a:srgbClr val="CFE3D7"/>
            </a:solidFill>
            <a:prstDash val="solid"/>
          </a:ln>
        </p:spPr>
      </p:sp>
      <p:sp>
        <p:nvSpPr>
          <p:cNvPr id="37" name="Shape 35"/>
          <p:cNvSpPr/>
          <p:nvPr/>
        </p:nvSpPr>
        <p:spPr>
          <a:xfrm>
            <a:off x="9162288" y="4681728"/>
            <a:ext cx="329184" cy="329184"/>
          </a:xfrm>
          <a:prstGeom prst="ellipse">
            <a:avLst/>
          </a:prstGeom>
          <a:solidFill>
            <a:srgbClr val="2E7D4F"/>
          </a:solidFill>
          <a:ln w="12700">
            <a:solidFill>
              <a:srgbClr val="333333"/>
            </a:solidFill>
            <a:prstDash val="solid"/>
          </a:ln>
        </p:spPr>
      </p:sp>
      <p:sp>
        <p:nvSpPr>
          <p:cNvPr id="38" name="Text 36"/>
          <p:cNvSpPr txBox="1"/>
          <p:nvPr/>
        </p:nvSpPr>
        <p:spPr>
          <a:xfrm>
            <a:off x="9162288" y="4681728"/>
            <a:ext cx="329184" cy="329184"/>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4</a:t>
            </a:r>
            <a:endParaRPr lang="en-US" sz="1100" dirty="0"/>
          </a:p>
        </p:txBody>
      </p:sp>
      <p:sp>
        <p:nvSpPr>
          <p:cNvPr id="39" name="Text 37"/>
          <p:cNvSpPr txBox="1"/>
          <p:nvPr/>
        </p:nvSpPr>
        <p:spPr>
          <a:xfrm>
            <a:off x="9582912" y="4608576"/>
            <a:ext cx="1828800" cy="219456"/>
          </a:xfrm>
          <a:prstGeom prst="rect">
            <a:avLst/>
          </a:prstGeom>
          <a:noFill/>
          <a:ln/>
        </p:spPr>
        <p:txBody>
          <a:bodyPr wrap="square" lIns="0" tIns="0" rIns="0" bIns="0" rtlCol="0" anchor="ctr"/>
          <a:lstStyle/>
          <a:p>
            <a:pPr indent="0" marL="0">
              <a:buNone/>
            </a:pPr>
            <a:r>
              <a:rPr lang="en-US" sz="1150" b="1" dirty="0">
                <a:solidFill>
                  <a:srgbClr val="2E7D4F"/>
                </a:solidFill>
                <a:latin typeface="Calibri" pitchFamily="34" charset="0"/>
                <a:ea typeface="Calibri" pitchFamily="34" charset="-122"/>
                <a:cs typeface="Calibri" pitchFamily="34" charset="-120"/>
              </a:rPr>
              <a:t>Pilot and learn</a:t>
            </a:r>
            <a:endParaRPr lang="en-US" sz="1150" dirty="0"/>
          </a:p>
        </p:txBody>
      </p:sp>
      <p:sp>
        <p:nvSpPr>
          <p:cNvPr id="40" name="Text 38"/>
          <p:cNvSpPr txBox="1"/>
          <p:nvPr/>
        </p:nvSpPr>
        <p:spPr>
          <a:xfrm>
            <a:off x="9582912" y="4837176"/>
            <a:ext cx="1828800" cy="310896"/>
          </a:xfrm>
          <a:prstGeom prst="rect">
            <a:avLst/>
          </a:prstGeom>
          <a:noFill/>
          <a:ln/>
        </p:spPr>
        <p:txBody>
          <a:bodyPr wrap="square" lIns="0" tIns="0" rIns="0" bIns="0" rtlCol="0" anchor="ctr"/>
          <a:lstStyle/>
          <a:p>
            <a:pPr indent="0" marL="0">
              <a:lnSpc>
                <a:spcPts val="1100"/>
              </a:lnSpc>
              <a:buNone/>
            </a:pPr>
            <a:r>
              <a:rPr lang="en-US" sz="900" dirty="0">
                <a:solidFill>
                  <a:srgbClr val="6E655C"/>
                </a:solidFill>
                <a:latin typeface="Calibri" pitchFamily="34" charset="0"/>
                <a:ea typeface="Calibri" pitchFamily="34" charset="-122"/>
                <a:cs typeface="Calibri" pitchFamily="34" charset="-120"/>
              </a:rPr>
              <a:t>Two real events, then a decision</a:t>
            </a:r>
            <a:endParaRPr lang="en-US" sz="900" dirty="0"/>
          </a:p>
        </p:txBody>
      </p:sp>
      <p:sp>
        <p:nvSpPr>
          <p:cNvPr id="41" name="Text 39"/>
          <p:cNvSpPr txBox="1"/>
          <p:nvPr/>
        </p:nvSpPr>
        <p:spPr>
          <a:xfrm>
            <a:off x="777240" y="5358384"/>
            <a:ext cx="10652760" cy="219456"/>
          </a:xfrm>
          <a:prstGeom prst="rect">
            <a:avLst/>
          </a:prstGeom>
          <a:noFill/>
          <a:ln/>
        </p:spPr>
        <p:txBody>
          <a:bodyPr wrap="square" lIns="0" tIns="0" rIns="0" bIns="0" rtlCol="0" anchor="ctr"/>
          <a:lstStyle/>
          <a:p>
            <a:pPr algn="ctr" indent="0" marL="0">
              <a:buNone/>
            </a:pPr>
            <a:r>
              <a:rPr lang="en-US" sz="950" i="1" dirty="0">
                <a:solidFill>
                  <a:srgbClr val="6E655C"/>
                </a:solidFill>
                <a:latin typeface="Calibri" pitchFamily="34" charset="0"/>
                <a:ea typeface="Calibri" pitchFamily="34" charset="-122"/>
                <a:cs typeface="Calibri" pitchFamily="34" charset="-120"/>
              </a:rPr>
              <a:t>Duration and cost are estimated after discovery, once requirements and integrations are known — not before.</a:t>
            </a:r>
            <a:endParaRPr lang="en-US" sz="950" dirty="0"/>
          </a:p>
        </p:txBody>
      </p:sp>
      <p:sp>
        <p:nvSpPr>
          <p:cNvPr id="42" name="Shape 40"/>
          <p:cNvSpPr/>
          <p:nvPr/>
        </p:nvSpPr>
        <p:spPr>
          <a:xfrm>
            <a:off x="777240" y="5632704"/>
            <a:ext cx="10652760" cy="603504"/>
          </a:xfrm>
          <a:prstGeom prst="roundRect">
            <a:avLst>
              <a:gd name="adj" fmla="val 19697"/>
            </a:avLst>
          </a:prstGeom>
          <a:solidFill>
            <a:srgbClr val="F5F0E5"/>
          </a:solidFill>
          <a:ln w="12700">
            <a:solidFill>
              <a:srgbClr val="E6DCCB"/>
            </a:solidFill>
            <a:prstDash val="solid"/>
          </a:ln>
        </p:spPr>
      </p:sp>
      <p:sp>
        <p:nvSpPr>
          <p:cNvPr id="43" name="Text 41"/>
          <p:cNvSpPr txBox="1"/>
          <p:nvPr/>
        </p:nvSpPr>
        <p:spPr>
          <a:xfrm>
            <a:off x="960120" y="5632704"/>
            <a:ext cx="10287000" cy="603504"/>
          </a:xfrm>
          <a:prstGeom prst="rect">
            <a:avLst/>
          </a:prstGeom>
          <a:noFill/>
          <a:ln/>
        </p:spPr>
        <p:txBody>
          <a:bodyPr wrap="square" lIns="0" tIns="0" rIns="0" bIns="0" rtlCol="0" anchor="ctr"/>
          <a:lstStyle/>
          <a:p>
            <a:pPr indent="0" marL="0">
              <a:lnSpc>
                <a:spcPts val="1300"/>
              </a:lnSpc>
              <a:buNone/>
            </a:pPr>
            <a:r>
              <a:rPr lang="en-US" sz="950" b="1" dirty="0">
                <a:solidFill>
                  <a:srgbClr val="7B1E23"/>
                </a:solidFill>
                <a:latin typeface="Calibri" pitchFamily="34" charset="0"/>
                <a:ea typeface="Calibri" pitchFamily="34" charset="-122"/>
                <a:cs typeface="Calibri" pitchFamily="34" charset="-120"/>
              </a:rPr>
              <a:t>What the pilot would measure:  </a:t>
            </a:r>
            <a:pPr indent="0" marL="0">
              <a:lnSpc>
                <a:spcPts val="1300"/>
              </a:lnSpc>
              <a:buNone/>
            </a:pPr>
            <a:r>
              <a:rPr lang="en-US" sz="950" dirty="0">
                <a:solidFill>
                  <a:srgbClr val="2B2724"/>
                </a:solidFill>
                <a:latin typeface="Calibri" pitchFamily="34" charset="0"/>
                <a:ea typeface="Calibri" pitchFamily="34" charset="-122"/>
                <a:cs typeface="Calibri" pitchFamily="34" charset="-120"/>
              </a:rPr>
              <a:t>RSVP completion · attendance against RSVP · notification opt-in · reminder engagement · crowd-meter use · check-in success · volunteer participation · donation completion · reduction in repeat inquiries · administrative time saved · devotee satisfaction.  </a:t>
            </a:r>
            <a:pPr indent="0" marL="0">
              <a:lnSpc>
                <a:spcPts val="1300"/>
              </a:lnSpc>
              <a:buNone/>
            </a:pPr>
            <a:r>
              <a:rPr lang="en-US" sz="950" b="1" dirty="0">
                <a:solidFill>
                  <a:srgbClr val="7B1E23"/>
                </a:solidFill>
                <a:latin typeface="Calibri" pitchFamily="34" charset="0"/>
                <a:ea typeface="Calibri" pitchFamily="34" charset="-122"/>
                <a:cs typeface="Calibri" pitchFamily="34" charset="-120"/>
              </a:rPr>
              <a:t>No targets are being invented — the pilot establishes the baseline.</a:t>
            </a:r>
            <a:endParaRPr lang="en-US" sz="950" dirty="0"/>
          </a:p>
        </p:txBody>
      </p:sp>
      <p:sp>
        <p:nvSpPr>
          <p:cNvPr id="44" name="Text 42"/>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Scope, phases and measures are proposals for discussion. Which pooja and which festival to pilot, and what the temple considers success, Require Temple Confirmation.</a:t>
            </a:r>
            <a:endParaRPr lang="en-US" sz="850" dirty="0"/>
          </a:p>
        </p:txBody>
      </p:sp>
      <p:sp>
        <p:nvSpPr>
          <p:cNvPr id="46" name="Text 43"/>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6C1A20"/>
          </a:solidFill>
          <a:ln w="12700">
            <a:solidFill>
              <a:srgbClr val="6C1A20"/>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C9A227"/>
                </a:solidFill>
                <a:latin typeface="Calibri" pitchFamily="34" charset="0"/>
                <a:ea typeface="Calibri" pitchFamily="34" charset="-122"/>
                <a:cs typeface="Calibri" pitchFamily="34" charset="-120"/>
              </a:rPr>
              <a:t>THE DECISION</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FFF6E8"/>
                </a:solidFill>
                <a:latin typeface="Cambria" pitchFamily="34" charset="0"/>
                <a:ea typeface="Cambria" pitchFamily="34" charset="-122"/>
                <a:cs typeface="Cambria" pitchFamily="34" charset="-120"/>
              </a:rPr>
              <a:t>What we are asking the board to approve today</a:t>
            </a:r>
            <a:endParaRPr lang="en-US" sz="3200" dirty="0"/>
          </a:p>
        </p:txBody>
      </p:sp>
      <p:sp>
        <p:nvSpPr>
          <p:cNvPr id="5" name="Shape 3"/>
          <p:cNvSpPr/>
          <p:nvPr/>
        </p:nvSpPr>
        <p:spPr>
          <a:xfrm>
            <a:off x="777240" y="1481328"/>
            <a:ext cx="5806440" cy="4041648"/>
          </a:xfrm>
          <a:prstGeom prst="roundRect">
            <a:avLst>
              <a:gd name="adj" fmla="val 2941"/>
            </a:avLst>
          </a:prstGeom>
          <a:solidFill>
            <a:srgbClr val="FBF6EC"/>
          </a:solidFill>
          <a:ln w="12700">
            <a:solidFill>
              <a:srgbClr val="FBF6EC"/>
            </a:solidFill>
            <a:prstDash val="solid"/>
          </a:ln>
        </p:spPr>
      </p:sp>
      <p:sp>
        <p:nvSpPr>
          <p:cNvPr id="6" name="Text 4"/>
          <p:cNvSpPr txBox="1"/>
          <p:nvPr/>
        </p:nvSpPr>
        <p:spPr>
          <a:xfrm>
            <a:off x="1024128" y="1700784"/>
            <a:ext cx="5303520" cy="274320"/>
          </a:xfrm>
          <a:prstGeom prst="rect">
            <a:avLst/>
          </a:prstGeom>
          <a:noFill/>
          <a:ln/>
        </p:spPr>
        <p:txBody>
          <a:bodyPr wrap="square" lIns="0" tIns="0" rIns="0" bIns="0" rtlCol="0" anchor="ctr"/>
          <a:lstStyle/>
          <a:p>
            <a:pPr indent="0" marL="0">
              <a:buNone/>
            </a:pPr>
            <a:r>
              <a:rPr lang="en-US" sz="1350" b="1" dirty="0">
                <a:solidFill>
                  <a:srgbClr val="7B1E23"/>
                </a:solidFill>
                <a:latin typeface="Cambria" pitchFamily="34" charset="0"/>
                <a:ea typeface="Cambria" pitchFamily="34" charset="-122"/>
                <a:cs typeface="Cambria" pitchFamily="34" charset="-120"/>
              </a:rPr>
              <a:t>Approve a discovery phase and a controlled pilot</a:t>
            </a:r>
            <a:endParaRPr lang="en-US" sz="1350" dirty="0"/>
          </a:p>
        </p:txBody>
      </p:sp>
      <p:sp>
        <p:nvSpPr>
          <p:cNvPr id="7" name="Shape 5"/>
          <p:cNvSpPr/>
          <p:nvPr/>
        </p:nvSpPr>
        <p:spPr>
          <a:xfrm>
            <a:off x="1024128" y="2267712"/>
            <a:ext cx="292608" cy="292608"/>
          </a:xfrm>
          <a:prstGeom prst="roundRect">
            <a:avLst>
              <a:gd name="adj" fmla="val 21875"/>
            </a:avLst>
          </a:prstGeom>
          <a:solidFill>
            <a:srgbClr val="F6E7E4"/>
          </a:solidFill>
          <a:ln w="12700">
            <a:solidFill>
              <a:srgbClr val="E0C4BF"/>
            </a:solidFill>
            <a:prstDash val="solid"/>
          </a:ln>
        </p:spPr>
      </p:sp>
      <p:pic>
        <p:nvPicPr>
          <p:cNvPr id="8" name="Image 0" descr="/home/claude/mockups/icons/check-maroon.png">    </p:cNvPr>
          <p:cNvPicPr>
            <a:picLocks noChangeAspect="1"/>
          </p:cNvPicPr>
          <p:nvPr/>
        </p:nvPicPr>
        <p:blipFill>
          <a:blip r:embed="rId1"/>
          <a:stretch>
            <a:fillRect/>
          </a:stretch>
        </p:blipFill>
        <p:spPr>
          <a:xfrm>
            <a:off x="1069848" y="2313432"/>
            <a:ext cx="201168" cy="201168"/>
          </a:xfrm>
          <a:prstGeom prst="rect">
            <a:avLst/>
          </a:prstGeom>
        </p:spPr>
      </p:pic>
      <p:sp>
        <p:nvSpPr>
          <p:cNvPr id="9" name="Text 6"/>
          <p:cNvSpPr txBox="1"/>
          <p:nvPr/>
        </p:nvSpPr>
        <p:spPr>
          <a:xfrm>
            <a:off x="1463040" y="2139696"/>
            <a:ext cx="4882896" cy="548640"/>
          </a:xfrm>
          <a:prstGeom prst="rect">
            <a:avLst/>
          </a:prstGeom>
          <a:noFill/>
          <a:ln/>
        </p:spPr>
        <p:txBody>
          <a:bodyPr wrap="square" lIns="0" tIns="0" rIns="0" bIns="0" rtlCol="0" anchor="ctr"/>
          <a:lstStyle/>
          <a:p>
            <a:pPr indent="0" marL="0">
              <a:lnSpc>
                <a:spcPts val="1500"/>
              </a:lnSpc>
              <a:buNone/>
            </a:pPr>
            <a:r>
              <a:rPr lang="en-US" sz="1150" dirty="0">
                <a:solidFill>
                  <a:srgbClr val="2B2724"/>
                </a:solidFill>
                <a:latin typeface="Calibri" pitchFamily="34" charset="0"/>
                <a:ea typeface="Calibri" pitchFamily="34" charset="-122"/>
                <a:cs typeface="Calibri" pitchFamily="34" charset="-120"/>
              </a:rPr>
              <a:t>A short discovery phase</a:t>
            </a:r>
            <a:endParaRPr lang="en-US" sz="1150" dirty="0"/>
          </a:p>
        </p:txBody>
      </p:sp>
      <p:sp>
        <p:nvSpPr>
          <p:cNvPr id="10" name="Shape 7"/>
          <p:cNvSpPr/>
          <p:nvPr/>
        </p:nvSpPr>
        <p:spPr>
          <a:xfrm>
            <a:off x="1024128" y="2926080"/>
            <a:ext cx="292608" cy="292608"/>
          </a:xfrm>
          <a:prstGeom prst="roundRect">
            <a:avLst>
              <a:gd name="adj" fmla="val 21875"/>
            </a:avLst>
          </a:prstGeom>
          <a:solidFill>
            <a:srgbClr val="F6E7E4"/>
          </a:solidFill>
          <a:ln w="12700">
            <a:solidFill>
              <a:srgbClr val="E0C4BF"/>
            </a:solidFill>
            <a:prstDash val="solid"/>
          </a:ln>
        </p:spPr>
      </p:sp>
      <p:pic>
        <p:nvPicPr>
          <p:cNvPr id="11" name="Image 1" descr="/home/claude/mockups/icons/check-maroon.png">    </p:cNvPr>
          <p:cNvPicPr>
            <a:picLocks noChangeAspect="1"/>
          </p:cNvPicPr>
          <p:nvPr/>
        </p:nvPicPr>
        <p:blipFill>
          <a:blip r:embed="rId2"/>
          <a:stretch>
            <a:fillRect/>
          </a:stretch>
        </p:blipFill>
        <p:spPr>
          <a:xfrm>
            <a:off x="1069848" y="2971800"/>
            <a:ext cx="201168" cy="201168"/>
          </a:xfrm>
          <a:prstGeom prst="rect">
            <a:avLst/>
          </a:prstGeom>
        </p:spPr>
      </p:pic>
      <p:sp>
        <p:nvSpPr>
          <p:cNvPr id="12" name="Text 8"/>
          <p:cNvSpPr txBox="1"/>
          <p:nvPr/>
        </p:nvSpPr>
        <p:spPr>
          <a:xfrm>
            <a:off x="1463040" y="2798064"/>
            <a:ext cx="4882896" cy="548640"/>
          </a:xfrm>
          <a:prstGeom prst="rect">
            <a:avLst/>
          </a:prstGeom>
          <a:noFill/>
          <a:ln/>
        </p:spPr>
        <p:txBody>
          <a:bodyPr wrap="square" lIns="0" tIns="0" rIns="0" bIns="0" rtlCol="0" anchor="ctr"/>
          <a:lstStyle/>
          <a:p>
            <a:pPr indent="0" marL="0">
              <a:lnSpc>
                <a:spcPts val="1500"/>
              </a:lnSpc>
              <a:buNone/>
            </a:pPr>
            <a:r>
              <a:rPr lang="en-US" sz="1150" dirty="0">
                <a:solidFill>
                  <a:srgbClr val="2B2724"/>
                </a:solidFill>
                <a:latin typeface="Calibri" pitchFamily="34" charset="0"/>
                <a:ea typeface="Calibri" pitchFamily="34" charset="-122"/>
                <a:cs typeface="Calibri" pitchFamily="34" charset="-120"/>
              </a:rPr>
              <a:t>Interviews with priests, administrators, volunteers, donors, families and seniors</a:t>
            </a:r>
            <a:endParaRPr lang="en-US" sz="1150" dirty="0"/>
          </a:p>
        </p:txBody>
      </p:sp>
      <p:sp>
        <p:nvSpPr>
          <p:cNvPr id="13" name="Shape 9"/>
          <p:cNvSpPr/>
          <p:nvPr/>
        </p:nvSpPr>
        <p:spPr>
          <a:xfrm>
            <a:off x="1024128" y="3584448"/>
            <a:ext cx="292608" cy="292608"/>
          </a:xfrm>
          <a:prstGeom prst="roundRect">
            <a:avLst>
              <a:gd name="adj" fmla="val 21875"/>
            </a:avLst>
          </a:prstGeom>
          <a:solidFill>
            <a:srgbClr val="F6E7E4"/>
          </a:solidFill>
          <a:ln w="12700">
            <a:solidFill>
              <a:srgbClr val="E0C4BF"/>
            </a:solidFill>
            <a:prstDash val="solid"/>
          </a:ln>
        </p:spPr>
      </p:sp>
      <p:pic>
        <p:nvPicPr>
          <p:cNvPr id="14" name="Image 2" descr="/home/claude/mockups/icons/check-maroon.png">    </p:cNvPr>
          <p:cNvPicPr>
            <a:picLocks noChangeAspect="1"/>
          </p:cNvPicPr>
          <p:nvPr/>
        </p:nvPicPr>
        <p:blipFill>
          <a:blip r:embed="rId3"/>
          <a:stretch>
            <a:fillRect/>
          </a:stretch>
        </p:blipFill>
        <p:spPr>
          <a:xfrm>
            <a:off x="1069848" y="3630168"/>
            <a:ext cx="201168" cy="201168"/>
          </a:xfrm>
          <a:prstGeom prst="rect">
            <a:avLst/>
          </a:prstGeom>
        </p:spPr>
      </p:pic>
      <p:sp>
        <p:nvSpPr>
          <p:cNvPr id="15" name="Text 10"/>
          <p:cNvSpPr txBox="1"/>
          <p:nvPr/>
        </p:nvSpPr>
        <p:spPr>
          <a:xfrm>
            <a:off x="1463040" y="3456432"/>
            <a:ext cx="4882896" cy="548640"/>
          </a:xfrm>
          <a:prstGeom prst="rect">
            <a:avLst/>
          </a:prstGeom>
          <a:noFill/>
          <a:ln/>
        </p:spPr>
        <p:txBody>
          <a:bodyPr wrap="square" lIns="0" tIns="0" rIns="0" bIns="0" rtlCol="0" anchor="ctr"/>
          <a:lstStyle/>
          <a:p>
            <a:pPr indent="0" marL="0">
              <a:lnSpc>
                <a:spcPts val="1500"/>
              </a:lnSpc>
              <a:buNone/>
            </a:pPr>
            <a:r>
              <a:rPr lang="en-US" sz="1150" dirty="0">
                <a:solidFill>
                  <a:srgbClr val="2B2724"/>
                </a:solidFill>
                <a:latin typeface="Calibri" pitchFamily="34" charset="0"/>
                <a:ea typeface="Calibri" pitchFamily="34" charset="-122"/>
                <a:cs typeface="Calibri" pitchFamily="34" charset="-120"/>
              </a:rPr>
              <a:t>Validation of temple policies, workflows, service categories, capacity rules and payment constraints</a:t>
            </a:r>
            <a:endParaRPr lang="en-US" sz="1150" dirty="0"/>
          </a:p>
        </p:txBody>
      </p:sp>
      <p:sp>
        <p:nvSpPr>
          <p:cNvPr id="16" name="Shape 11"/>
          <p:cNvSpPr/>
          <p:nvPr/>
        </p:nvSpPr>
        <p:spPr>
          <a:xfrm>
            <a:off x="1024128" y="4242816"/>
            <a:ext cx="292608" cy="292608"/>
          </a:xfrm>
          <a:prstGeom prst="roundRect">
            <a:avLst>
              <a:gd name="adj" fmla="val 21875"/>
            </a:avLst>
          </a:prstGeom>
          <a:solidFill>
            <a:srgbClr val="F6E7E4"/>
          </a:solidFill>
          <a:ln w="12700">
            <a:solidFill>
              <a:srgbClr val="E0C4BF"/>
            </a:solidFill>
            <a:prstDash val="solid"/>
          </a:ln>
        </p:spPr>
      </p:sp>
      <p:pic>
        <p:nvPicPr>
          <p:cNvPr id="17" name="Image 3" descr="/home/claude/mockups/icons/check-maroon.png">    </p:cNvPr>
          <p:cNvPicPr>
            <a:picLocks noChangeAspect="1"/>
          </p:cNvPicPr>
          <p:nvPr/>
        </p:nvPicPr>
        <p:blipFill>
          <a:blip r:embed="rId4"/>
          <a:stretch>
            <a:fillRect/>
          </a:stretch>
        </p:blipFill>
        <p:spPr>
          <a:xfrm>
            <a:off x="1069848" y="4288536"/>
            <a:ext cx="201168" cy="201168"/>
          </a:xfrm>
          <a:prstGeom prst="rect">
            <a:avLst/>
          </a:prstGeom>
        </p:spPr>
      </p:pic>
      <p:sp>
        <p:nvSpPr>
          <p:cNvPr id="18" name="Text 12"/>
          <p:cNvSpPr txBox="1"/>
          <p:nvPr/>
        </p:nvSpPr>
        <p:spPr>
          <a:xfrm>
            <a:off x="1463040" y="4114800"/>
            <a:ext cx="4882896" cy="548640"/>
          </a:xfrm>
          <a:prstGeom prst="rect">
            <a:avLst/>
          </a:prstGeom>
          <a:noFill/>
          <a:ln/>
        </p:spPr>
        <p:txBody>
          <a:bodyPr wrap="square" lIns="0" tIns="0" rIns="0" bIns="0" rtlCol="0" anchor="ctr"/>
          <a:lstStyle/>
          <a:p>
            <a:pPr indent="0" marL="0">
              <a:lnSpc>
                <a:spcPts val="1500"/>
              </a:lnSpc>
              <a:buNone/>
            </a:pPr>
            <a:r>
              <a:rPr lang="en-US" sz="1150" dirty="0">
                <a:solidFill>
                  <a:srgbClr val="2B2724"/>
                </a:solidFill>
                <a:latin typeface="Calibri" pitchFamily="34" charset="0"/>
                <a:ea typeface="Calibri" pitchFamily="34" charset="-122"/>
                <a:cs typeface="Calibri" pitchFamily="34" charset="-120"/>
              </a:rPr>
              <a:t>A clickable mobile prototype for the board and devotees to react to</a:t>
            </a:r>
            <a:endParaRPr lang="en-US" sz="1150" dirty="0"/>
          </a:p>
        </p:txBody>
      </p:sp>
      <p:sp>
        <p:nvSpPr>
          <p:cNvPr id="19" name="Shape 13"/>
          <p:cNvSpPr/>
          <p:nvPr/>
        </p:nvSpPr>
        <p:spPr>
          <a:xfrm>
            <a:off x="1024128" y="4901184"/>
            <a:ext cx="292608" cy="292608"/>
          </a:xfrm>
          <a:prstGeom prst="roundRect">
            <a:avLst>
              <a:gd name="adj" fmla="val 21875"/>
            </a:avLst>
          </a:prstGeom>
          <a:solidFill>
            <a:srgbClr val="F6E7E4"/>
          </a:solidFill>
          <a:ln w="12700">
            <a:solidFill>
              <a:srgbClr val="E0C4BF"/>
            </a:solidFill>
            <a:prstDash val="solid"/>
          </a:ln>
        </p:spPr>
      </p:sp>
      <p:pic>
        <p:nvPicPr>
          <p:cNvPr id="20" name="Image 4" descr="/home/claude/mockups/icons/check-maroon.png">    </p:cNvPr>
          <p:cNvPicPr>
            <a:picLocks noChangeAspect="1"/>
          </p:cNvPicPr>
          <p:nvPr/>
        </p:nvPicPr>
        <p:blipFill>
          <a:blip r:embed="rId5"/>
          <a:stretch>
            <a:fillRect/>
          </a:stretch>
        </p:blipFill>
        <p:spPr>
          <a:xfrm>
            <a:off x="1069848" y="4946904"/>
            <a:ext cx="201168" cy="201168"/>
          </a:xfrm>
          <a:prstGeom prst="rect">
            <a:avLst/>
          </a:prstGeom>
        </p:spPr>
      </p:pic>
      <p:sp>
        <p:nvSpPr>
          <p:cNvPr id="21" name="Text 14"/>
          <p:cNvSpPr txBox="1"/>
          <p:nvPr/>
        </p:nvSpPr>
        <p:spPr>
          <a:xfrm>
            <a:off x="1463040" y="4773168"/>
            <a:ext cx="4882896" cy="548640"/>
          </a:xfrm>
          <a:prstGeom prst="rect">
            <a:avLst/>
          </a:prstGeom>
          <a:noFill/>
          <a:ln/>
        </p:spPr>
        <p:txBody>
          <a:bodyPr wrap="square" lIns="0" tIns="0" rIns="0" bIns="0" rtlCol="0" anchor="ctr"/>
          <a:lstStyle/>
          <a:p>
            <a:pPr indent="0" marL="0">
              <a:lnSpc>
                <a:spcPts val="1500"/>
              </a:lnSpc>
              <a:buNone/>
            </a:pPr>
            <a:r>
              <a:rPr lang="en-US" sz="1150" dirty="0">
                <a:solidFill>
                  <a:srgbClr val="2B2724"/>
                </a:solidFill>
                <a:latin typeface="Calibri" pitchFamily="34" charset="0"/>
                <a:ea typeface="Calibri" pitchFamily="34" charset="-122"/>
                <a:cs typeface="Calibri" pitchFamily="34" charset="-120"/>
              </a:rPr>
              <a:t>A limited pilot using one recurring pooja and one major event or festival</a:t>
            </a:r>
            <a:endParaRPr lang="en-US" sz="1150" dirty="0"/>
          </a:p>
        </p:txBody>
      </p:sp>
      <p:sp>
        <p:nvSpPr>
          <p:cNvPr id="22" name="Text 15"/>
          <p:cNvSpPr txBox="1"/>
          <p:nvPr/>
        </p:nvSpPr>
        <p:spPr>
          <a:xfrm>
            <a:off x="7022592" y="1517904"/>
            <a:ext cx="4480560" cy="219456"/>
          </a:xfrm>
          <a:prstGeom prst="rect">
            <a:avLst/>
          </a:prstGeom>
          <a:noFill/>
          <a:ln/>
        </p:spPr>
        <p:txBody>
          <a:bodyPr wrap="square" lIns="0" tIns="0" rIns="0" bIns="0" rtlCol="0" anchor="ctr"/>
          <a:lstStyle/>
          <a:p>
            <a:pPr indent="0" marL="0">
              <a:buNone/>
            </a:pPr>
            <a:r>
              <a:rPr lang="en-US" sz="1000" b="1" spc="160" kern="0" dirty="0">
                <a:solidFill>
                  <a:srgbClr val="C9A227"/>
                </a:solidFill>
                <a:latin typeface="Calibri" pitchFamily="34" charset="0"/>
                <a:ea typeface="Calibri" pitchFamily="34" charset="-122"/>
                <a:cs typeface="Calibri" pitchFamily="34" charset="-120"/>
              </a:rPr>
              <a:t>DECISIONS FOR THE BOARD</a:t>
            </a:r>
            <a:endParaRPr lang="en-US" sz="1000" dirty="0"/>
          </a:p>
        </p:txBody>
      </p:sp>
      <p:sp>
        <p:nvSpPr>
          <p:cNvPr id="23" name="Shape 16"/>
          <p:cNvSpPr/>
          <p:nvPr/>
        </p:nvSpPr>
        <p:spPr>
          <a:xfrm>
            <a:off x="7022592" y="1865376"/>
            <a:ext cx="4389120" cy="603504"/>
          </a:xfrm>
          <a:prstGeom prst="roundRect">
            <a:avLst>
              <a:gd name="adj" fmla="val 19697"/>
            </a:avLst>
          </a:prstGeom>
          <a:solidFill>
            <a:srgbClr val="7E2229"/>
          </a:solidFill>
          <a:ln w="12700">
            <a:solidFill>
              <a:srgbClr val="94363C"/>
            </a:solidFill>
            <a:prstDash val="solid"/>
          </a:ln>
        </p:spPr>
      </p:sp>
      <p:sp>
        <p:nvSpPr>
          <p:cNvPr id="24" name="Text 17"/>
          <p:cNvSpPr txBox="1"/>
          <p:nvPr/>
        </p:nvSpPr>
        <p:spPr>
          <a:xfrm>
            <a:off x="7223760" y="1865376"/>
            <a:ext cx="274320" cy="603504"/>
          </a:xfrm>
          <a:prstGeom prst="rect">
            <a:avLst/>
          </a:prstGeom>
          <a:noFill/>
          <a:ln/>
        </p:spPr>
        <p:txBody>
          <a:bodyPr wrap="square" lIns="0" tIns="0" rIns="0" bIns="0" rtlCol="0" anchor="ctr"/>
          <a:lstStyle/>
          <a:p>
            <a:pPr indent="0" marL="0">
              <a:buNone/>
            </a:pPr>
            <a:r>
              <a:rPr lang="en-US" sz="1200" b="1" dirty="0">
                <a:solidFill>
                  <a:srgbClr val="C9A227"/>
                </a:solidFill>
                <a:latin typeface="Calibri" pitchFamily="34" charset="0"/>
                <a:ea typeface="Calibri" pitchFamily="34" charset="-122"/>
                <a:cs typeface="Calibri" pitchFamily="34" charset="-120"/>
              </a:rPr>
              <a:t>1</a:t>
            </a:r>
            <a:endParaRPr lang="en-US" sz="1200" dirty="0"/>
          </a:p>
        </p:txBody>
      </p:sp>
      <p:sp>
        <p:nvSpPr>
          <p:cNvPr id="25" name="Text 18"/>
          <p:cNvSpPr txBox="1"/>
          <p:nvPr/>
        </p:nvSpPr>
        <p:spPr>
          <a:xfrm>
            <a:off x="7534656" y="1865376"/>
            <a:ext cx="3675888" cy="603504"/>
          </a:xfrm>
          <a:prstGeom prst="rect">
            <a:avLst/>
          </a:prstGeom>
          <a:noFill/>
          <a:ln/>
        </p:spPr>
        <p:txBody>
          <a:bodyPr wrap="square" lIns="0" tIns="0" rIns="0" bIns="0" rtlCol="0" anchor="ctr"/>
          <a:lstStyle/>
          <a:p>
            <a:pPr indent="0" marL="0">
              <a:lnSpc>
                <a:spcPts val="1300"/>
              </a:lnSpc>
              <a:buNone/>
            </a:pPr>
            <a:r>
              <a:rPr lang="en-US" sz="1050" dirty="0">
                <a:solidFill>
                  <a:srgbClr val="FFF6E8"/>
                </a:solidFill>
                <a:latin typeface="Calibri" pitchFamily="34" charset="0"/>
                <a:ea typeface="Calibri" pitchFamily="34" charset="-122"/>
                <a:cs typeface="Calibri" pitchFamily="34" charset="-120"/>
              </a:rPr>
              <a:t>Who is the temple's decision owner for this work?</a:t>
            </a:r>
            <a:endParaRPr lang="en-US" sz="1050" dirty="0"/>
          </a:p>
        </p:txBody>
      </p:sp>
      <p:sp>
        <p:nvSpPr>
          <p:cNvPr id="26" name="Shape 19"/>
          <p:cNvSpPr/>
          <p:nvPr/>
        </p:nvSpPr>
        <p:spPr>
          <a:xfrm>
            <a:off x="7022592" y="2596896"/>
            <a:ext cx="4389120" cy="603504"/>
          </a:xfrm>
          <a:prstGeom prst="roundRect">
            <a:avLst>
              <a:gd name="adj" fmla="val 19697"/>
            </a:avLst>
          </a:prstGeom>
          <a:solidFill>
            <a:srgbClr val="7E2229"/>
          </a:solidFill>
          <a:ln w="12700">
            <a:solidFill>
              <a:srgbClr val="94363C"/>
            </a:solidFill>
            <a:prstDash val="solid"/>
          </a:ln>
        </p:spPr>
      </p:sp>
      <p:sp>
        <p:nvSpPr>
          <p:cNvPr id="27" name="Text 20"/>
          <p:cNvSpPr txBox="1"/>
          <p:nvPr/>
        </p:nvSpPr>
        <p:spPr>
          <a:xfrm>
            <a:off x="7223760" y="2596896"/>
            <a:ext cx="274320" cy="603504"/>
          </a:xfrm>
          <a:prstGeom prst="rect">
            <a:avLst/>
          </a:prstGeom>
          <a:noFill/>
          <a:ln/>
        </p:spPr>
        <p:txBody>
          <a:bodyPr wrap="square" lIns="0" tIns="0" rIns="0" bIns="0" rtlCol="0" anchor="ctr"/>
          <a:lstStyle/>
          <a:p>
            <a:pPr indent="0" marL="0">
              <a:buNone/>
            </a:pPr>
            <a:r>
              <a:rPr lang="en-US" sz="1200" b="1" dirty="0">
                <a:solidFill>
                  <a:srgbClr val="C9A227"/>
                </a:solidFill>
                <a:latin typeface="Calibri" pitchFamily="34" charset="0"/>
                <a:ea typeface="Calibri" pitchFamily="34" charset="-122"/>
                <a:cs typeface="Calibri" pitchFamily="34" charset="-120"/>
              </a:rPr>
              <a:t>2</a:t>
            </a:r>
            <a:endParaRPr lang="en-US" sz="1200" dirty="0"/>
          </a:p>
        </p:txBody>
      </p:sp>
      <p:sp>
        <p:nvSpPr>
          <p:cNvPr id="28" name="Text 21"/>
          <p:cNvSpPr txBox="1"/>
          <p:nvPr/>
        </p:nvSpPr>
        <p:spPr>
          <a:xfrm>
            <a:off x="7534656" y="2596896"/>
            <a:ext cx="3675888" cy="603504"/>
          </a:xfrm>
          <a:prstGeom prst="rect">
            <a:avLst/>
          </a:prstGeom>
          <a:noFill/>
          <a:ln/>
        </p:spPr>
        <p:txBody>
          <a:bodyPr wrap="square" lIns="0" tIns="0" rIns="0" bIns="0" rtlCol="0" anchor="ctr"/>
          <a:lstStyle/>
          <a:p>
            <a:pPr indent="0" marL="0">
              <a:lnSpc>
                <a:spcPts val="1300"/>
              </a:lnSpc>
              <a:buNone/>
            </a:pPr>
            <a:r>
              <a:rPr lang="en-US" sz="1050" dirty="0">
                <a:solidFill>
                  <a:srgbClr val="FFF6E8"/>
                </a:solidFill>
                <a:latin typeface="Calibri" pitchFamily="34" charset="0"/>
                <a:ea typeface="Calibri" pitchFamily="34" charset="-122"/>
                <a:cs typeface="Calibri" pitchFamily="34" charset="-120"/>
              </a:rPr>
              <a:t>Which recurring pooja and which festival should the pilot use?</a:t>
            </a:r>
            <a:endParaRPr lang="en-US" sz="1050" dirty="0"/>
          </a:p>
        </p:txBody>
      </p:sp>
      <p:sp>
        <p:nvSpPr>
          <p:cNvPr id="29" name="Shape 22"/>
          <p:cNvSpPr/>
          <p:nvPr/>
        </p:nvSpPr>
        <p:spPr>
          <a:xfrm>
            <a:off x="7022592" y="3328416"/>
            <a:ext cx="4389120" cy="603504"/>
          </a:xfrm>
          <a:prstGeom prst="roundRect">
            <a:avLst>
              <a:gd name="adj" fmla="val 19697"/>
            </a:avLst>
          </a:prstGeom>
          <a:solidFill>
            <a:srgbClr val="7E2229"/>
          </a:solidFill>
          <a:ln w="12700">
            <a:solidFill>
              <a:srgbClr val="94363C"/>
            </a:solidFill>
            <a:prstDash val="solid"/>
          </a:ln>
        </p:spPr>
      </p:sp>
      <p:sp>
        <p:nvSpPr>
          <p:cNvPr id="30" name="Text 23"/>
          <p:cNvSpPr txBox="1"/>
          <p:nvPr/>
        </p:nvSpPr>
        <p:spPr>
          <a:xfrm>
            <a:off x="7223760" y="3328416"/>
            <a:ext cx="274320" cy="603504"/>
          </a:xfrm>
          <a:prstGeom prst="rect">
            <a:avLst/>
          </a:prstGeom>
          <a:noFill/>
          <a:ln/>
        </p:spPr>
        <p:txBody>
          <a:bodyPr wrap="square" lIns="0" tIns="0" rIns="0" bIns="0" rtlCol="0" anchor="ctr"/>
          <a:lstStyle/>
          <a:p>
            <a:pPr indent="0" marL="0">
              <a:buNone/>
            </a:pPr>
            <a:r>
              <a:rPr lang="en-US" sz="1200" b="1" dirty="0">
                <a:solidFill>
                  <a:srgbClr val="C9A227"/>
                </a:solidFill>
                <a:latin typeface="Calibri" pitchFamily="34" charset="0"/>
                <a:ea typeface="Calibri" pitchFamily="34" charset="-122"/>
                <a:cs typeface="Calibri" pitchFamily="34" charset="-120"/>
              </a:rPr>
              <a:t>3</a:t>
            </a:r>
            <a:endParaRPr lang="en-US" sz="1200" dirty="0"/>
          </a:p>
        </p:txBody>
      </p:sp>
      <p:sp>
        <p:nvSpPr>
          <p:cNvPr id="31" name="Text 24"/>
          <p:cNvSpPr txBox="1"/>
          <p:nvPr/>
        </p:nvSpPr>
        <p:spPr>
          <a:xfrm>
            <a:off x="7534656" y="3328416"/>
            <a:ext cx="3675888" cy="603504"/>
          </a:xfrm>
          <a:prstGeom prst="rect">
            <a:avLst/>
          </a:prstGeom>
          <a:noFill/>
          <a:ln/>
        </p:spPr>
        <p:txBody>
          <a:bodyPr wrap="square" lIns="0" tIns="0" rIns="0" bIns="0" rtlCol="0" anchor="ctr"/>
          <a:lstStyle/>
          <a:p>
            <a:pPr indent="0" marL="0">
              <a:lnSpc>
                <a:spcPts val="1300"/>
              </a:lnSpc>
              <a:buNone/>
            </a:pPr>
            <a:r>
              <a:rPr lang="en-US" sz="1050" dirty="0">
                <a:solidFill>
                  <a:srgbClr val="FFF6E8"/>
                </a:solidFill>
                <a:latin typeface="Calibri" pitchFamily="34" charset="0"/>
                <a:ea typeface="Calibri" pitchFamily="34" charset="-122"/>
                <a:cs typeface="Calibri" pitchFamily="34" charset="-120"/>
              </a:rPr>
              <a:t>Whom may we interview, and over what period?</a:t>
            </a:r>
            <a:endParaRPr lang="en-US" sz="1050" dirty="0"/>
          </a:p>
        </p:txBody>
      </p:sp>
      <p:sp>
        <p:nvSpPr>
          <p:cNvPr id="32" name="Shape 25"/>
          <p:cNvSpPr/>
          <p:nvPr/>
        </p:nvSpPr>
        <p:spPr>
          <a:xfrm>
            <a:off x="7022592" y="4059936"/>
            <a:ext cx="4389120" cy="603504"/>
          </a:xfrm>
          <a:prstGeom prst="roundRect">
            <a:avLst>
              <a:gd name="adj" fmla="val 19697"/>
            </a:avLst>
          </a:prstGeom>
          <a:solidFill>
            <a:srgbClr val="7E2229"/>
          </a:solidFill>
          <a:ln w="12700">
            <a:solidFill>
              <a:srgbClr val="94363C"/>
            </a:solidFill>
            <a:prstDash val="solid"/>
          </a:ln>
        </p:spPr>
      </p:sp>
      <p:sp>
        <p:nvSpPr>
          <p:cNvPr id="33" name="Text 26"/>
          <p:cNvSpPr txBox="1"/>
          <p:nvPr/>
        </p:nvSpPr>
        <p:spPr>
          <a:xfrm>
            <a:off x="7223760" y="4059936"/>
            <a:ext cx="274320" cy="603504"/>
          </a:xfrm>
          <a:prstGeom prst="rect">
            <a:avLst/>
          </a:prstGeom>
          <a:noFill/>
          <a:ln/>
        </p:spPr>
        <p:txBody>
          <a:bodyPr wrap="square" lIns="0" tIns="0" rIns="0" bIns="0" rtlCol="0" anchor="ctr"/>
          <a:lstStyle/>
          <a:p>
            <a:pPr indent="0" marL="0">
              <a:buNone/>
            </a:pPr>
            <a:r>
              <a:rPr lang="en-US" sz="1200" b="1" dirty="0">
                <a:solidFill>
                  <a:srgbClr val="C9A227"/>
                </a:solidFill>
                <a:latin typeface="Calibri" pitchFamily="34" charset="0"/>
                <a:ea typeface="Calibri" pitchFamily="34" charset="-122"/>
                <a:cs typeface="Calibri" pitchFamily="34" charset="-120"/>
              </a:rPr>
              <a:t>4</a:t>
            </a:r>
            <a:endParaRPr lang="en-US" sz="1200" dirty="0"/>
          </a:p>
        </p:txBody>
      </p:sp>
      <p:sp>
        <p:nvSpPr>
          <p:cNvPr id="34" name="Text 27"/>
          <p:cNvSpPr txBox="1"/>
          <p:nvPr/>
        </p:nvSpPr>
        <p:spPr>
          <a:xfrm>
            <a:off x="7534656" y="4059936"/>
            <a:ext cx="3675888" cy="603504"/>
          </a:xfrm>
          <a:prstGeom prst="rect">
            <a:avLst/>
          </a:prstGeom>
          <a:noFill/>
          <a:ln/>
        </p:spPr>
        <p:txBody>
          <a:bodyPr wrap="square" lIns="0" tIns="0" rIns="0" bIns="0" rtlCol="0" anchor="ctr"/>
          <a:lstStyle/>
          <a:p>
            <a:pPr indent="0" marL="0">
              <a:lnSpc>
                <a:spcPts val="1300"/>
              </a:lnSpc>
              <a:buNone/>
            </a:pPr>
            <a:r>
              <a:rPr lang="en-US" sz="1050" dirty="0">
                <a:solidFill>
                  <a:srgbClr val="FFF6E8"/>
                </a:solidFill>
                <a:latin typeface="Calibri" pitchFamily="34" charset="0"/>
                <a:ea typeface="Calibri" pitchFamily="34" charset="-122"/>
                <a:cs typeface="Calibri" pitchFamily="34" charset="-120"/>
              </a:rPr>
              <a:t>Which policies and service rules must be validated first?</a:t>
            </a:r>
            <a:endParaRPr lang="en-US" sz="1050" dirty="0"/>
          </a:p>
        </p:txBody>
      </p:sp>
      <p:sp>
        <p:nvSpPr>
          <p:cNvPr id="35" name="Shape 28"/>
          <p:cNvSpPr/>
          <p:nvPr/>
        </p:nvSpPr>
        <p:spPr>
          <a:xfrm>
            <a:off x="7022592" y="4791456"/>
            <a:ext cx="4389120" cy="603504"/>
          </a:xfrm>
          <a:prstGeom prst="roundRect">
            <a:avLst>
              <a:gd name="adj" fmla="val 19697"/>
            </a:avLst>
          </a:prstGeom>
          <a:solidFill>
            <a:srgbClr val="7E2229"/>
          </a:solidFill>
          <a:ln w="12700">
            <a:solidFill>
              <a:srgbClr val="94363C"/>
            </a:solidFill>
            <a:prstDash val="solid"/>
          </a:ln>
        </p:spPr>
      </p:sp>
      <p:sp>
        <p:nvSpPr>
          <p:cNvPr id="36" name="Text 29"/>
          <p:cNvSpPr txBox="1"/>
          <p:nvPr/>
        </p:nvSpPr>
        <p:spPr>
          <a:xfrm>
            <a:off x="7223760" y="4791456"/>
            <a:ext cx="274320" cy="603504"/>
          </a:xfrm>
          <a:prstGeom prst="rect">
            <a:avLst/>
          </a:prstGeom>
          <a:noFill/>
          <a:ln/>
        </p:spPr>
        <p:txBody>
          <a:bodyPr wrap="square" lIns="0" tIns="0" rIns="0" bIns="0" rtlCol="0" anchor="ctr"/>
          <a:lstStyle/>
          <a:p>
            <a:pPr indent="0" marL="0">
              <a:buNone/>
            </a:pPr>
            <a:r>
              <a:rPr lang="en-US" sz="1200" b="1" dirty="0">
                <a:solidFill>
                  <a:srgbClr val="C9A227"/>
                </a:solidFill>
                <a:latin typeface="Calibri" pitchFamily="34" charset="0"/>
                <a:ea typeface="Calibri" pitchFamily="34" charset="-122"/>
                <a:cs typeface="Calibri" pitchFamily="34" charset="-120"/>
              </a:rPr>
              <a:t>5</a:t>
            </a:r>
            <a:endParaRPr lang="en-US" sz="1200" dirty="0"/>
          </a:p>
        </p:txBody>
      </p:sp>
      <p:sp>
        <p:nvSpPr>
          <p:cNvPr id="37" name="Text 30"/>
          <p:cNvSpPr txBox="1"/>
          <p:nvPr/>
        </p:nvSpPr>
        <p:spPr>
          <a:xfrm>
            <a:off x="7534656" y="4791456"/>
            <a:ext cx="3675888" cy="603504"/>
          </a:xfrm>
          <a:prstGeom prst="rect">
            <a:avLst/>
          </a:prstGeom>
          <a:noFill/>
          <a:ln/>
        </p:spPr>
        <p:txBody>
          <a:bodyPr wrap="square" lIns="0" tIns="0" rIns="0" bIns="0" rtlCol="0" anchor="ctr"/>
          <a:lstStyle/>
          <a:p>
            <a:pPr indent="0" marL="0">
              <a:lnSpc>
                <a:spcPts val="1300"/>
              </a:lnSpc>
              <a:buNone/>
            </a:pPr>
            <a:r>
              <a:rPr lang="en-US" sz="1050" dirty="0">
                <a:solidFill>
                  <a:srgbClr val="FFF6E8"/>
                </a:solidFill>
                <a:latin typeface="Calibri" pitchFamily="34" charset="0"/>
                <a:ea typeface="Calibri" pitchFamily="34" charset="-122"/>
                <a:cs typeface="Calibri" pitchFamily="34" charset="-120"/>
              </a:rPr>
              <a:t>What would make the board judge the pilot a success?</a:t>
            </a:r>
            <a:endParaRPr lang="en-US" sz="1050" dirty="0"/>
          </a:p>
        </p:txBody>
      </p:sp>
      <p:sp>
        <p:nvSpPr>
          <p:cNvPr id="38" name="Shape 31"/>
          <p:cNvSpPr/>
          <p:nvPr/>
        </p:nvSpPr>
        <p:spPr>
          <a:xfrm>
            <a:off x="777240" y="5705856"/>
            <a:ext cx="10634472" cy="566928"/>
          </a:xfrm>
          <a:prstGeom prst="roundRect">
            <a:avLst>
              <a:gd name="adj" fmla="val 20968"/>
            </a:avLst>
          </a:prstGeom>
          <a:solidFill>
            <a:srgbClr val="5A151A"/>
          </a:solidFill>
          <a:ln w="12700">
            <a:solidFill>
              <a:srgbClr val="7E2229"/>
            </a:solidFill>
            <a:prstDash val="solid"/>
          </a:ln>
        </p:spPr>
      </p:sp>
      <p:sp>
        <p:nvSpPr>
          <p:cNvPr id="39" name="Text 32"/>
          <p:cNvSpPr txBox="1"/>
          <p:nvPr/>
        </p:nvSpPr>
        <p:spPr>
          <a:xfrm>
            <a:off x="960120" y="5705856"/>
            <a:ext cx="10268712" cy="566928"/>
          </a:xfrm>
          <a:prstGeom prst="rect">
            <a:avLst/>
          </a:prstGeom>
          <a:noFill/>
          <a:ln/>
        </p:spPr>
        <p:txBody>
          <a:bodyPr wrap="square" lIns="0" tIns="0" rIns="0" bIns="0" rtlCol="0" anchor="ctr"/>
          <a:lstStyle/>
          <a:p>
            <a:pPr algn="ctr" indent="0" marL="0">
              <a:buNone/>
            </a:pPr>
            <a:r>
              <a:rPr lang="en-US" sz="1100" b="1" dirty="0">
                <a:solidFill>
                  <a:srgbClr val="EEDCC4"/>
                </a:solidFill>
                <a:latin typeface="Calibri" pitchFamily="34" charset="0"/>
                <a:ea typeface="Calibri" pitchFamily="34" charset="-122"/>
                <a:cs typeface="Calibri" pitchFamily="34" charset="-120"/>
              </a:rPr>
              <a:t>Not being asked for today: a production build, a budget commitment, a payment provider or vendor selection, or a launch date.</a:t>
            </a:r>
            <a:endParaRPr lang="en-US" sz="1100" dirty="0"/>
          </a:p>
        </p:txBody>
      </p:sp>
      <p:sp>
        <p:nvSpPr>
          <p:cNvPr id="40" name="Text 33"/>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C9A227"/>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APPENDIX A</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Sources reviewed</a:t>
            </a:r>
            <a:endParaRPr lang="en-US" sz="3200" dirty="0"/>
          </a:p>
        </p:txBody>
      </p:sp>
      <p:sp>
        <p:nvSpPr>
          <p:cNvPr id="5" name="Shape 3"/>
          <p:cNvSpPr/>
          <p:nvPr/>
        </p:nvSpPr>
        <p:spPr>
          <a:xfrm>
            <a:off x="777240" y="1554480"/>
            <a:ext cx="5212080" cy="530352"/>
          </a:xfrm>
          <a:prstGeom prst="roundRect">
            <a:avLst>
              <a:gd name="adj" fmla="val 17241"/>
            </a:avLst>
          </a:prstGeom>
          <a:solidFill>
            <a:srgbClr val="FFFFFF"/>
          </a:solidFill>
          <a:ln w="12700">
            <a:solidFill>
              <a:srgbClr val="E6DCCB"/>
            </a:solidFill>
            <a:prstDash val="solid"/>
          </a:ln>
        </p:spPr>
      </p:sp>
      <p:sp>
        <p:nvSpPr>
          <p:cNvPr id="6" name="Text 4"/>
          <p:cNvSpPr txBox="1"/>
          <p:nvPr/>
        </p:nvSpPr>
        <p:spPr>
          <a:xfrm>
            <a:off x="978408" y="1600200"/>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Home and mission</a:t>
            </a:r>
            <a:endParaRPr lang="en-US" sz="1050" dirty="0"/>
          </a:p>
        </p:txBody>
      </p:sp>
      <p:sp>
        <p:nvSpPr>
          <p:cNvPr id="7" name="Text 5"/>
          <p:cNvSpPr txBox="1"/>
          <p:nvPr/>
        </p:nvSpPr>
        <p:spPr>
          <a:xfrm>
            <a:off x="978408" y="1819656"/>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  ·  /our-mission</a:t>
            </a:r>
            <a:endParaRPr lang="en-US" sz="850" dirty="0"/>
          </a:p>
        </p:txBody>
      </p:sp>
      <p:sp>
        <p:nvSpPr>
          <p:cNvPr id="8" name="Shape 6"/>
          <p:cNvSpPr/>
          <p:nvPr/>
        </p:nvSpPr>
        <p:spPr>
          <a:xfrm>
            <a:off x="777240" y="2176272"/>
            <a:ext cx="5212080" cy="530352"/>
          </a:xfrm>
          <a:prstGeom prst="roundRect">
            <a:avLst>
              <a:gd name="adj" fmla="val 17241"/>
            </a:avLst>
          </a:prstGeom>
          <a:solidFill>
            <a:srgbClr val="FFFFFF"/>
          </a:solidFill>
          <a:ln w="12700">
            <a:solidFill>
              <a:srgbClr val="E6DCCB"/>
            </a:solidFill>
            <a:prstDash val="solid"/>
          </a:ln>
        </p:spPr>
      </p:sp>
      <p:sp>
        <p:nvSpPr>
          <p:cNvPr id="9" name="Text 7"/>
          <p:cNvSpPr txBox="1"/>
          <p:nvPr/>
        </p:nvSpPr>
        <p:spPr>
          <a:xfrm>
            <a:off x="978408" y="2221992"/>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Services and pooja events</a:t>
            </a:r>
            <a:endParaRPr lang="en-US" sz="1050" dirty="0"/>
          </a:p>
        </p:txBody>
      </p:sp>
      <p:sp>
        <p:nvSpPr>
          <p:cNvPr id="10" name="Text 8"/>
          <p:cNvSpPr txBox="1"/>
          <p:nvPr/>
        </p:nvSpPr>
        <p:spPr>
          <a:xfrm>
            <a:off x="978408" y="2441448"/>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murugantempleofstlouis.org/store</a:t>
            </a:r>
            <a:endParaRPr lang="en-US" sz="850" dirty="0"/>
          </a:p>
        </p:txBody>
      </p:sp>
      <p:sp>
        <p:nvSpPr>
          <p:cNvPr id="11" name="Shape 9"/>
          <p:cNvSpPr/>
          <p:nvPr/>
        </p:nvSpPr>
        <p:spPr>
          <a:xfrm>
            <a:off x="777240" y="2798064"/>
            <a:ext cx="5212080" cy="530352"/>
          </a:xfrm>
          <a:prstGeom prst="roundRect">
            <a:avLst>
              <a:gd name="adj" fmla="val 17241"/>
            </a:avLst>
          </a:prstGeom>
          <a:solidFill>
            <a:srgbClr val="FFFFFF"/>
          </a:solidFill>
          <a:ln w="12700">
            <a:solidFill>
              <a:srgbClr val="E6DCCB"/>
            </a:solidFill>
            <a:prstDash val="solid"/>
          </a:ln>
        </p:spPr>
      </p:sp>
      <p:sp>
        <p:nvSpPr>
          <p:cNvPr id="12" name="Text 10"/>
          <p:cNvSpPr txBox="1"/>
          <p:nvPr/>
        </p:nvSpPr>
        <p:spPr>
          <a:xfrm>
            <a:off x="978408" y="2843784"/>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Abhishekam sponsorship</a:t>
            </a:r>
            <a:endParaRPr lang="en-US" sz="1050" dirty="0"/>
          </a:p>
        </p:txBody>
      </p:sp>
      <p:sp>
        <p:nvSpPr>
          <p:cNvPr id="13" name="Text 11"/>
          <p:cNvSpPr txBox="1"/>
          <p:nvPr/>
        </p:nvSpPr>
        <p:spPr>
          <a:xfrm>
            <a:off x="978408" y="3063240"/>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/store?model_number=Annualabhishekam  ·  /store?model_number=monthlyabishekam</a:t>
            </a:r>
            <a:endParaRPr lang="en-US" sz="850" dirty="0"/>
          </a:p>
        </p:txBody>
      </p:sp>
      <p:sp>
        <p:nvSpPr>
          <p:cNvPr id="14" name="Shape 12"/>
          <p:cNvSpPr/>
          <p:nvPr/>
        </p:nvSpPr>
        <p:spPr>
          <a:xfrm>
            <a:off x="777240" y="3419856"/>
            <a:ext cx="5212080" cy="530352"/>
          </a:xfrm>
          <a:prstGeom prst="roundRect">
            <a:avLst>
              <a:gd name="adj" fmla="val 17241"/>
            </a:avLst>
          </a:prstGeom>
          <a:solidFill>
            <a:srgbClr val="FFFFFF"/>
          </a:solidFill>
          <a:ln w="12700">
            <a:solidFill>
              <a:srgbClr val="E6DCCB"/>
            </a:solidFill>
            <a:prstDash val="solid"/>
          </a:ln>
        </p:spPr>
      </p:sp>
      <p:sp>
        <p:nvSpPr>
          <p:cNvPr id="15" name="Text 13"/>
          <p:cNvSpPr txBox="1"/>
          <p:nvPr/>
        </p:nvSpPr>
        <p:spPr>
          <a:xfrm>
            <a:off x="978408" y="3465576"/>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Priest information</a:t>
            </a:r>
            <a:endParaRPr lang="en-US" sz="1050" dirty="0"/>
          </a:p>
        </p:txBody>
      </p:sp>
      <p:sp>
        <p:nvSpPr>
          <p:cNvPr id="16" name="Text 14"/>
          <p:cNvSpPr txBox="1"/>
          <p:nvPr/>
        </p:nvSpPr>
        <p:spPr>
          <a:xfrm>
            <a:off x="978408" y="3685032"/>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murugantempleofstlouis.org/priest</a:t>
            </a:r>
            <a:endParaRPr lang="en-US" sz="850" dirty="0"/>
          </a:p>
        </p:txBody>
      </p:sp>
      <p:sp>
        <p:nvSpPr>
          <p:cNvPr id="17" name="Shape 15"/>
          <p:cNvSpPr/>
          <p:nvPr/>
        </p:nvSpPr>
        <p:spPr>
          <a:xfrm>
            <a:off x="777240" y="4041648"/>
            <a:ext cx="5212080" cy="530352"/>
          </a:xfrm>
          <a:prstGeom prst="roundRect">
            <a:avLst>
              <a:gd name="adj" fmla="val 17241"/>
            </a:avLst>
          </a:prstGeom>
          <a:solidFill>
            <a:srgbClr val="FFFFFF"/>
          </a:solidFill>
          <a:ln w="12700">
            <a:solidFill>
              <a:srgbClr val="E6DCCB"/>
            </a:solidFill>
            <a:prstDash val="solid"/>
          </a:ln>
        </p:spPr>
      </p:sp>
      <p:sp>
        <p:nvSpPr>
          <p:cNvPr id="18" name="Text 16"/>
          <p:cNvSpPr txBox="1"/>
          <p:nvPr/>
        </p:nvSpPr>
        <p:spPr>
          <a:xfrm>
            <a:off x="978408" y="4087368"/>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Temple calendar</a:t>
            </a:r>
            <a:endParaRPr lang="en-US" sz="1050" dirty="0"/>
          </a:p>
        </p:txBody>
      </p:sp>
      <p:sp>
        <p:nvSpPr>
          <p:cNvPr id="19" name="Text 17"/>
          <p:cNvSpPr txBox="1"/>
          <p:nvPr/>
        </p:nvSpPr>
        <p:spPr>
          <a:xfrm>
            <a:off x="978408" y="4306824"/>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murugantempleofstlouis.org/calendar</a:t>
            </a:r>
            <a:endParaRPr lang="en-US" sz="850" dirty="0"/>
          </a:p>
        </p:txBody>
      </p:sp>
      <p:sp>
        <p:nvSpPr>
          <p:cNvPr id="20" name="Shape 18"/>
          <p:cNvSpPr/>
          <p:nvPr/>
        </p:nvSpPr>
        <p:spPr>
          <a:xfrm>
            <a:off x="777240" y="4663440"/>
            <a:ext cx="5212080" cy="530352"/>
          </a:xfrm>
          <a:prstGeom prst="roundRect">
            <a:avLst>
              <a:gd name="adj" fmla="val 17241"/>
            </a:avLst>
          </a:prstGeom>
          <a:solidFill>
            <a:srgbClr val="FFFFFF"/>
          </a:solidFill>
          <a:ln w="12700">
            <a:solidFill>
              <a:srgbClr val="E6DCCB"/>
            </a:solidFill>
            <a:prstDash val="solid"/>
          </a:ln>
        </p:spPr>
      </p:sp>
      <p:sp>
        <p:nvSpPr>
          <p:cNvPr id="21" name="Text 19"/>
          <p:cNvSpPr txBox="1"/>
          <p:nvPr/>
        </p:nvSpPr>
        <p:spPr>
          <a:xfrm>
            <a:off x="978408" y="4709160"/>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Digital calendar</a:t>
            </a:r>
            <a:endParaRPr lang="en-US" sz="1050" dirty="0"/>
          </a:p>
        </p:txBody>
      </p:sp>
      <p:sp>
        <p:nvSpPr>
          <p:cNvPr id="22" name="Text 20"/>
          <p:cNvSpPr txBox="1"/>
          <p:nvPr/>
        </p:nvSpPr>
        <p:spPr>
          <a:xfrm>
            <a:off x="978408" y="4928616"/>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murugantempleofstlouis.org/mts-digital-calendar</a:t>
            </a:r>
            <a:endParaRPr lang="en-US" sz="850" dirty="0"/>
          </a:p>
        </p:txBody>
      </p:sp>
      <p:sp>
        <p:nvSpPr>
          <p:cNvPr id="23" name="Shape 21"/>
          <p:cNvSpPr/>
          <p:nvPr/>
        </p:nvSpPr>
        <p:spPr>
          <a:xfrm>
            <a:off x="777240" y="5285232"/>
            <a:ext cx="5212080" cy="530352"/>
          </a:xfrm>
          <a:prstGeom prst="roundRect">
            <a:avLst>
              <a:gd name="adj" fmla="val 17241"/>
            </a:avLst>
          </a:prstGeom>
          <a:solidFill>
            <a:srgbClr val="FFFFFF"/>
          </a:solidFill>
          <a:ln w="12700">
            <a:solidFill>
              <a:srgbClr val="E6DCCB"/>
            </a:solidFill>
            <a:prstDash val="solid"/>
          </a:ln>
        </p:spPr>
      </p:sp>
      <p:sp>
        <p:nvSpPr>
          <p:cNvPr id="24" name="Text 22"/>
          <p:cNvSpPr txBox="1"/>
          <p:nvPr/>
        </p:nvSpPr>
        <p:spPr>
          <a:xfrm>
            <a:off x="978408" y="5330952"/>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Cultural events</a:t>
            </a:r>
            <a:endParaRPr lang="en-US" sz="1050" dirty="0"/>
          </a:p>
        </p:txBody>
      </p:sp>
      <p:sp>
        <p:nvSpPr>
          <p:cNvPr id="25" name="Text 23"/>
          <p:cNvSpPr txBox="1"/>
          <p:nvPr/>
        </p:nvSpPr>
        <p:spPr>
          <a:xfrm>
            <a:off x="978408" y="5550408"/>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murugantempleofstlouis.org/upcoming-mts-cultural-event</a:t>
            </a:r>
            <a:endParaRPr lang="en-US" sz="850" dirty="0"/>
          </a:p>
        </p:txBody>
      </p:sp>
      <p:sp>
        <p:nvSpPr>
          <p:cNvPr id="26" name="Shape 24"/>
          <p:cNvSpPr/>
          <p:nvPr/>
        </p:nvSpPr>
        <p:spPr>
          <a:xfrm>
            <a:off x="6217920" y="1554480"/>
            <a:ext cx="5212080" cy="530352"/>
          </a:xfrm>
          <a:prstGeom prst="roundRect">
            <a:avLst>
              <a:gd name="adj" fmla="val 17241"/>
            </a:avLst>
          </a:prstGeom>
          <a:solidFill>
            <a:srgbClr val="FFFFFF"/>
          </a:solidFill>
          <a:ln w="12700">
            <a:solidFill>
              <a:srgbClr val="E6DCCB"/>
            </a:solidFill>
            <a:prstDash val="solid"/>
          </a:ln>
        </p:spPr>
      </p:sp>
      <p:sp>
        <p:nvSpPr>
          <p:cNvPr id="27" name="Text 25"/>
          <p:cNvSpPr txBox="1"/>
          <p:nvPr/>
        </p:nvSpPr>
        <p:spPr>
          <a:xfrm>
            <a:off x="6419088" y="1600200"/>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Donations</a:t>
            </a:r>
            <a:endParaRPr lang="en-US" sz="1050" dirty="0"/>
          </a:p>
        </p:txBody>
      </p:sp>
      <p:sp>
        <p:nvSpPr>
          <p:cNvPr id="28" name="Text 26"/>
          <p:cNvSpPr txBox="1"/>
          <p:nvPr/>
        </p:nvSpPr>
        <p:spPr>
          <a:xfrm>
            <a:off x="6419088" y="1819656"/>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/donation  ·  /donate-stocks  ·  /donor-list  ·  /donor-upgrade-plan</a:t>
            </a:r>
            <a:endParaRPr lang="en-US" sz="850" dirty="0"/>
          </a:p>
        </p:txBody>
      </p:sp>
      <p:sp>
        <p:nvSpPr>
          <p:cNvPr id="29" name="Shape 27"/>
          <p:cNvSpPr/>
          <p:nvPr/>
        </p:nvSpPr>
        <p:spPr>
          <a:xfrm>
            <a:off x="6217920" y="2176272"/>
            <a:ext cx="5212080" cy="530352"/>
          </a:xfrm>
          <a:prstGeom prst="roundRect">
            <a:avLst>
              <a:gd name="adj" fmla="val 17241"/>
            </a:avLst>
          </a:prstGeom>
          <a:solidFill>
            <a:srgbClr val="FFFFFF"/>
          </a:solidFill>
          <a:ln w="12700">
            <a:solidFill>
              <a:srgbClr val="E6DCCB"/>
            </a:solidFill>
            <a:prstDash val="solid"/>
          </a:ln>
        </p:spPr>
      </p:sp>
      <p:sp>
        <p:nvSpPr>
          <p:cNvPr id="30" name="Text 28"/>
          <p:cNvSpPr txBox="1"/>
          <p:nvPr/>
        </p:nvSpPr>
        <p:spPr>
          <a:xfrm>
            <a:off x="6419088" y="2221992"/>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Square-foot giving</a:t>
            </a:r>
            <a:endParaRPr lang="en-US" sz="1050" dirty="0"/>
          </a:p>
        </p:txBody>
      </p:sp>
      <p:sp>
        <p:nvSpPr>
          <p:cNvPr id="31" name="Text 29"/>
          <p:cNvSpPr txBox="1"/>
          <p:nvPr/>
        </p:nvSpPr>
        <p:spPr>
          <a:xfrm>
            <a:off x="6419088" y="2441448"/>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/store/donate-one-square-feet  ·  /store/square-feet-monthly-donation</a:t>
            </a:r>
            <a:endParaRPr lang="en-US" sz="850" dirty="0"/>
          </a:p>
        </p:txBody>
      </p:sp>
      <p:sp>
        <p:nvSpPr>
          <p:cNvPr id="32" name="Shape 30"/>
          <p:cNvSpPr/>
          <p:nvPr/>
        </p:nvSpPr>
        <p:spPr>
          <a:xfrm>
            <a:off x="6217920" y="2798064"/>
            <a:ext cx="5212080" cy="530352"/>
          </a:xfrm>
          <a:prstGeom prst="roundRect">
            <a:avLst>
              <a:gd name="adj" fmla="val 17241"/>
            </a:avLst>
          </a:prstGeom>
          <a:solidFill>
            <a:srgbClr val="FFFFFF"/>
          </a:solidFill>
          <a:ln w="12700">
            <a:solidFill>
              <a:srgbClr val="E6DCCB"/>
            </a:solidFill>
            <a:prstDash val="solid"/>
          </a:ln>
        </p:spPr>
      </p:sp>
      <p:sp>
        <p:nvSpPr>
          <p:cNvPr id="33" name="Text 31"/>
          <p:cNvSpPr txBox="1"/>
          <p:nvPr/>
        </p:nvSpPr>
        <p:spPr>
          <a:xfrm>
            <a:off x="6419088" y="2843784"/>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Volunteer sign-up</a:t>
            </a:r>
            <a:endParaRPr lang="en-US" sz="1050" dirty="0"/>
          </a:p>
        </p:txBody>
      </p:sp>
      <p:sp>
        <p:nvSpPr>
          <p:cNvPr id="34" name="Text 32"/>
          <p:cNvSpPr txBox="1"/>
          <p:nvPr/>
        </p:nvSpPr>
        <p:spPr>
          <a:xfrm>
            <a:off x="6419088" y="3063240"/>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murugantempleofstlouis.org/volunteer-sign-up</a:t>
            </a:r>
            <a:endParaRPr lang="en-US" sz="850" dirty="0"/>
          </a:p>
        </p:txBody>
      </p:sp>
      <p:sp>
        <p:nvSpPr>
          <p:cNvPr id="35" name="Shape 33"/>
          <p:cNvSpPr/>
          <p:nvPr/>
        </p:nvSpPr>
        <p:spPr>
          <a:xfrm>
            <a:off x="6217920" y="3419856"/>
            <a:ext cx="5212080" cy="530352"/>
          </a:xfrm>
          <a:prstGeom prst="roundRect">
            <a:avLst>
              <a:gd name="adj" fmla="val 17241"/>
            </a:avLst>
          </a:prstGeom>
          <a:solidFill>
            <a:srgbClr val="FFFFFF"/>
          </a:solidFill>
          <a:ln w="12700">
            <a:solidFill>
              <a:srgbClr val="E6DCCB"/>
            </a:solidFill>
            <a:prstDash val="solid"/>
          </a:ln>
        </p:spPr>
      </p:sp>
      <p:sp>
        <p:nvSpPr>
          <p:cNvPr id="36" name="Text 34"/>
          <p:cNvSpPr txBox="1"/>
          <p:nvPr/>
        </p:nvSpPr>
        <p:spPr>
          <a:xfrm>
            <a:off x="6419088" y="3465576"/>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Live streaming</a:t>
            </a:r>
            <a:endParaRPr lang="en-US" sz="1050" dirty="0"/>
          </a:p>
        </p:txBody>
      </p:sp>
      <p:sp>
        <p:nvSpPr>
          <p:cNvPr id="37" name="Text 35"/>
          <p:cNvSpPr txBox="1"/>
          <p:nvPr/>
        </p:nvSpPr>
        <p:spPr>
          <a:xfrm>
            <a:off x="6419088" y="3685032"/>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murugantempleofstlouis.org/mts-live</a:t>
            </a:r>
            <a:endParaRPr lang="en-US" sz="850" dirty="0"/>
          </a:p>
        </p:txBody>
      </p:sp>
      <p:sp>
        <p:nvSpPr>
          <p:cNvPr id="38" name="Shape 36"/>
          <p:cNvSpPr/>
          <p:nvPr/>
        </p:nvSpPr>
        <p:spPr>
          <a:xfrm>
            <a:off x="6217920" y="4041648"/>
            <a:ext cx="5212080" cy="530352"/>
          </a:xfrm>
          <a:prstGeom prst="roundRect">
            <a:avLst>
              <a:gd name="adj" fmla="val 17241"/>
            </a:avLst>
          </a:prstGeom>
          <a:solidFill>
            <a:srgbClr val="FFFFFF"/>
          </a:solidFill>
          <a:ln w="12700">
            <a:solidFill>
              <a:srgbClr val="E6DCCB"/>
            </a:solidFill>
            <a:prstDash val="solid"/>
          </a:ln>
        </p:spPr>
      </p:sp>
      <p:sp>
        <p:nvSpPr>
          <p:cNvPr id="39" name="Text 37"/>
          <p:cNvSpPr txBox="1"/>
          <p:nvPr/>
        </p:nvSpPr>
        <p:spPr>
          <a:xfrm>
            <a:off x="6419088" y="4087368"/>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Youth programme</a:t>
            </a:r>
            <a:endParaRPr lang="en-US" sz="1050" dirty="0"/>
          </a:p>
        </p:txBody>
      </p:sp>
      <p:sp>
        <p:nvSpPr>
          <p:cNvPr id="40" name="Text 38"/>
          <p:cNvSpPr txBox="1"/>
          <p:nvPr/>
        </p:nvSpPr>
        <p:spPr>
          <a:xfrm>
            <a:off x="6419088" y="4306824"/>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murugantempleofstlouis.org/youth-mayuram</a:t>
            </a:r>
            <a:endParaRPr lang="en-US" sz="850" dirty="0"/>
          </a:p>
        </p:txBody>
      </p:sp>
      <p:sp>
        <p:nvSpPr>
          <p:cNvPr id="41" name="Shape 39"/>
          <p:cNvSpPr/>
          <p:nvPr/>
        </p:nvSpPr>
        <p:spPr>
          <a:xfrm>
            <a:off x="6217920" y="4663440"/>
            <a:ext cx="5212080" cy="530352"/>
          </a:xfrm>
          <a:prstGeom prst="roundRect">
            <a:avLst>
              <a:gd name="adj" fmla="val 17241"/>
            </a:avLst>
          </a:prstGeom>
          <a:solidFill>
            <a:srgbClr val="FFFFFF"/>
          </a:solidFill>
          <a:ln w="12700">
            <a:solidFill>
              <a:srgbClr val="E6DCCB"/>
            </a:solidFill>
            <a:prstDash val="solid"/>
          </a:ln>
        </p:spPr>
      </p:sp>
      <p:sp>
        <p:nvSpPr>
          <p:cNvPr id="42" name="Text 40"/>
          <p:cNvSpPr txBox="1"/>
          <p:nvPr/>
        </p:nvSpPr>
        <p:spPr>
          <a:xfrm>
            <a:off x="6419088" y="4709160"/>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Contact and location</a:t>
            </a:r>
            <a:endParaRPr lang="en-US" sz="1050" dirty="0"/>
          </a:p>
        </p:txBody>
      </p:sp>
      <p:sp>
        <p:nvSpPr>
          <p:cNvPr id="43" name="Text 41"/>
          <p:cNvSpPr txBox="1"/>
          <p:nvPr/>
        </p:nvSpPr>
        <p:spPr>
          <a:xfrm>
            <a:off x="6419088" y="4928616"/>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murugantempleofstlouis.org/contact</a:t>
            </a:r>
            <a:endParaRPr lang="en-US" sz="850" dirty="0"/>
          </a:p>
        </p:txBody>
      </p:sp>
      <p:sp>
        <p:nvSpPr>
          <p:cNvPr id="44" name="Shape 42"/>
          <p:cNvSpPr/>
          <p:nvPr/>
        </p:nvSpPr>
        <p:spPr>
          <a:xfrm>
            <a:off x="6217920" y="5285232"/>
            <a:ext cx="5212080" cy="530352"/>
          </a:xfrm>
          <a:prstGeom prst="roundRect">
            <a:avLst>
              <a:gd name="adj" fmla="val 17241"/>
            </a:avLst>
          </a:prstGeom>
          <a:solidFill>
            <a:srgbClr val="FFFFFF"/>
          </a:solidFill>
          <a:ln w="12700">
            <a:solidFill>
              <a:srgbClr val="E6DCCB"/>
            </a:solidFill>
            <a:prstDash val="solid"/>
          </a:ln>
        </p:spPr>
      </p:sp>
      <p:sp>
        <p:nvSpPr>
          <p:cNvPr id="45" name="Text 43"/>
          <p:cNvSpPr txBox="1"/>
          <p:nvPr/>
        </p:nvSpPr>
        <p:spPr>
          <a:xfrm>
            <a:off x="6419088" y="5330952"/>
            <a:ext cx="4809744" cy="219456"/>
          </a:xfrm>
          <a:prstGeom prst="rect">
            <a:avLst/>
          </a:prstGeom>
          <a:noFill/>
          <a:ln/>
        </p:spPr>
        <p:txBody>
          <a:bodyPr wrap="square" lIns="0" tIns="0" rIns="0" bIns="0" rtlCol="0" anchor="ctr"/>
          <a:lstStyle/>
          <a:p>
            <a:pPr indent="0" marL="0">
              <a:buNone/>
            </a:pPr>
            <a:r>
              <a:rPr lang="en-US" sz="1050" b="1" dirty="0">
                <a:solidFill>
                  <a:srgbClr val="7B1E23"/>
                </a:solidFill>
                <a:latin typeface="Calibri" pitchFamily="34" charset="0"/>
                <a:ea typeface="Calibri" pitchFamily="34" charset="-122"/>
                <a:cs typeface="Calibri" pitchFamily="34" charset="-120"/>
              </a:rPr>
              <a:t>Reference patterns (TTD)</a:t>
            </a:r>
            <a:endParaRPr lang="en-US" sz="1050" dirty="0"/>
          </a:p>
        </p:txBody>
      </p:sp>
      <p:sp>
        <p:nvSpPr>
          <p:cNvPr id="46" name="Text 44"/>
          <p:cNvSpPr txBox="1"/>
          <p:nvPr/>
        </p:nvSpPr>
        <p:spPr>
          <a:xfrm>
            <a:off x="6419088" y="5550408"/>
            <a:ext cx="4809744" cy="219456"/>
          </a:xfrm>
          <a:prstGeom prst="rect">
            <a:avLst/>
          </a:prstGeom>
          <a:noFill/>
          <a:ln/>
        </p:spPr>
        <p:txBody>
          <a:bodyPr wrap="square" lIns="0" tIns="0" rIns="0" bIns="0" rtlCol="0" anchor="ctr"/>
          <a:lstStyle/>
          <a:p>
            <a:pPr indent="0" marL="0">
              <a:buNone/>
            </a:pPr>
            <a:r>
              <a:rPr lang="en-US" sz="850" dirty="0">
                <a:solidFill>
                  <a:srgbClr val="6E655C"/>
                </a:solidFill>
                <a:latin typeface="Calibri" pitchFamily="34" charset="0"/>
                <a:ea typeface="Calibri" pitchFamily="34" charset="-122"/>
                <a:cs typeface="Calibri" pitchFamily="34" charset="-120"/>
              </a:rPr>
              <a:t>tirumala.org  ·  ttdevasthanams.ap.gov.in  ·  TTD mobile app listing</a:t>
            </a:r>
            <a:endParaRPr lang="en-US" sz="850" dirty="0"/>
          </a:p>
        </p:txBody>
      </p:sp>
      <p:sp>
        <p:nvSpPr>
          <p:cNvPr id="47" name="Shape 45"/>
          <p:cNvSpPr/>
          <p:nvPr/>
        </p:nvSpPr>
        <p:spPr>
          <a:xfrm>
            <a:off x="777240" y="5943600"/>
            <a:ext cx="10652760" cy="365760"/>
          </a:xfrm>
          <a:prstGeom prst="roundRect">
            <a:avLst>
              <a:gd name="adj" fmla="val 32500"/>
            </a:avLst>
          </a:prstGeom>
          <a:solidFill>
            <a:srgbClr val="FAF1DA"/>
          </a:solidFill>
          <a:ln w="12700">
            <a:solidFill>
              <a:srgbClr val="EFDFBC"/>
            </a:solidFill>
            <a:prstDash val="solid"/>
          </a:ln>
        </p:spPr>
      </p:sp>
      <p:sp>
        <p:nvSpPr>
          <p:cNvPr id="48" name="Text 46"/>
          <p:cNvSpPr txBox="1"/>
          <p:nvPr/>
        </p:nvSpPr>
        <p:spPr>
          <a:xfrm>
            <a:off x="960120" y="5943600"/>
            <a:ext cx="10287000" cy="365760"/>
          </a:xfrm>
          <a:prstGeom prst="rect">
            <a:avLst/>
          </a:prstGeom>
          <a:noFill/>
          <a:ln/>
        </p:spPr>
        <p:txBody>
          <a:bodyPr wrap="square" lIns="0" tIns="0" rIns="0" bIns="0" rtlCol="0" anchor="ctr"/>
          <a:lstStyle/>
          <a:p>
            <a:pPr algn="ctr" indent="0" marL="0">
              <a:buNone/>
            </a:pPr>
            <a:r>
              <a:rPr lang="en-US" sz="900" i="1" dirty="0">
                <a:solidFill>
                  <a:srgbClr val="8A6A10"/>
                </a:solidFill>
                <a:latin typeface="Calibri" pitchFamily="34" charset="0"/>
                <a:ea typeface="Calibri" pitchFamily="34" charset="-122"/>
                <a:cs typeface="Calibri" pitchFamily="34" charset="-120"/>
              </a:rPr>
              <a:t>All temple pages reviewed September 2026. TTD patterns were used only as reference for service discovery, booking confirmation, reporting instructions, donations, live content, visitor guidance and FAQs — its scale, branding and operating model are not proposed here.</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APPENDIX B</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Assumptions requiring temple validation</a:t>
            </a:r>
            <a:endParaRPr lang="en-US" sz="3200" dirty="0"/>
          </a:p>
        </p:txBody>
      </p:sp>
      <p:sp>
        <p:nvSpPr>
          <p:cNvPr id="5" name="Shape 3"/>
          <p:cNvSpPr/>
          <p:nvPr/>
        </p:nvSpPr>
        <p:spPr>
          <a:xfrm>
            <a:off x="777240" y="1517904"/>
            <a:ext cx="5212080" cy="2157984"/>
          </a:xfrm>
          <a:prstGeom prst="roundRect">
            <a:avLst>
              <a:gd name="adj" fmla="val 5508"/>
            </a:avLst>
          </a:prstGeom>
          <a:solidFill>
            <a:srgbClr val="FFFFFF"/>
          </a:solidFill>
          <a:ln w="12700">
            <a:solidFill>
              <a:srgbClr val="E6DCCB"/>
            </a:solidFill>
            <a:prstDash val="solid"/>
          </a:ln>
        </p:spPr>
      </p:sp>
      <p:sp>
        <p:nvSpPr>
          <p:cNvPr id="6" name="Shape 4"/>
          <p:cNvSpPr/>
          <p:nvPr/>
        </p:nvSpPr>
        <p:spPr>
          <a:xfrm>
            <a:off x="996696" y="1719072"/>
            <a:ext cx="402336" cy="402336"/>
          </a:xfrm>
          <a:prstGeom prst="ellipse">
            <a:avLst/>
          </a:prstGeom>
          <a:solidFill>
            <a:srgbClr val="F6E7E4"/>
          </a:solidFill>
          <a:ln w="12700">
            <a:solidFill>
              <a:srgbClr val="F6E7E4"/>
            </a:solidFill>
            <a:prstDash val="solid"/>
          </a:ln>
        </p:spPr>
      </p:sp>
      <p:pic>
        <p:nvPicPr>
          <p:cNvPr id="7" name="Image 0" descr="/home/claude/mockups/icons/clock-maroon.png">    </p:cNvPr>
          <p:cNvPicPr>
            <a:picLocks noChangeAspect="1"/>
          </p:cNvPicPr>
          <p:nvPr/>
        </p:nvPicPr>
        <p:blipFill>
          <a:blip r:embed="rId1"/>
          <a:stretch>
            <a:fillRect/>
          </a:stretch>
        </p:blipFill>
        <p:spPr>
          <a:xfrm>
            <a:off x="1093257" y="1815633"/>
            <a:ext cx="209215" cy="209215"/>
          </a:xfrm>
          <a:prstGeom prst="rect">
            <a:avLst/>
          </a:prstGeom>
        </p:spPr>
      </p:pic>
      <p:sp>
        <p:nvSpPr>
          <p:cNvPr id="8" name="Text 5"/>
          <p:cNvSpPr txBox="1"/>
          <p:nvPr/>
        </p:nvSpPr>
        <p:spPr>
          <a:xfrm>
            <a:off x="1527048" y="1792224"/>
            <a:ext cx="420624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Operations</a:t>
            </a:r>
            <a:endParaRPr lang="en-US" sz="1300" dirty="0"/>
          </a:p>
        </p:txBody>
      </p:sp>
      <p:sp>
        <p:nvSpPr>
          <p:cNvPr id="9" name="Text 6"/>
          <p:cNvSpPr txBox="1"/>
          <p:nvPr/>
        </p:nvSpPr>
        <p:spPr>
          <a:xfrm>
            <a:off x="1033272" y="2231136"/>
            <a:ext cx="4700016" cy="1316736"/>
          </a:xfrm>
          <a:prstGeom prst="rect">
            <a:avLst/>
          </a:prstGeom>
          <a:noFill/>
          <a:ln/>
        </p:spPr>
        <p:txBody>
          <a:bodyPr wrap="square" lIns="0" tIns="0" rIns="0" bIns="0" rtlCol="0" anchor="ctr"/>
          <a:lstStyle/>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Opening hours and seasonal variations (not published on the site)</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Site capacity, parking capacity and overflow arrangements</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Accessible entrance details</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Who may update crowd status and send notices</a:t>
            </a:r>
            <a:endParaRPr lang="en-US" sz="1000" dirty="0"/>
          </a:p>
        </p:txBody>
      </p:sp>
      <p:sp>
        <p:nvSpPr>
          <p:cNvPr id="10" name="Shape 7"/>
          <p:cNvSpPr/>
          <p:nvPr/>
        </p:nvSpPr>
        <p:spPr>
          <a:xfrm>
            <a:off x="6217920" y="1517904"/>
            <a:ext cx="5212080" cy="2157984"/>
          </a:xfrm>
          <a:prstGeom prst="roundRect">
            <a:avLst>
              <a:gd name="adj" fmla="val 5508"/>
            </a:avLst>
          </a:prstGeom>
          <a:solidFill>
            <a:srgbClr val="FFFFFF"/>
          </a:solidFill>
          <a:ln w="12700">
            <a:solidFill>
              <a:srgbClr val="E6DCCB"/>
            </a:solidFill>
            <a:prstDash val="solid"/>
          </a:ln>
        </p:spPr>
      </p:sp>
      <p:sp>
        <p:nvSpPr>
          <p:cNvPr id="11" name="Shape 8"/>
          <p:cNvSpPr/>
          <p:nvPr/>
        </p:nvSpPr>
        <p:spPr>
          <a:xfrm>
            <a:off x="6437376" y="1719072"/>
            <a:ext cx="402336" cy="402336"/>
          </a:xfrm>
          <a:prstGeom prst="ellipse">
            <a:avLst/>
          </a:prstGeom>
          <a:solidFill>
            <a:srgbClr val="F6E7E4"/>
          </a:solidFill>
          <a:ln w="12700">
            <a:solidFill>
              <a:srgbClr val="F6E7E4"/>
            </a:solidFill>
            <a:prstDash val="solid"/>
          </a:ln>
        </p:spPr>
      </p:sp>
      <p:pic>
        <p:nvPicPr>
          <p:cNvPr id="12" name="Image 1" descr="/home/claude/mockups/icons/serv-maroon.png">    </p:cNvPr>
          <p:cNvPicPr>
            <a:picLocks noChangeAspect="1"/>
          </p:cNvPicPr>
          <p:nvPr/>
        </p:nvPicPr>
        <p:blipFill>
          <a:blip r:embed="rId2"/>
          <a:stretch>
            <a:fillRect/>
          </a:stretch>
        </p:blipFill>
        <p:spPr>
          <a:xfrm>
            <a:off x="6533937" y="1815633"/>
            <a:ext cx="209215" cy="209215"/>
          </a:xfrm>
          <a:prstGeom prst="rect">
            <a:avLst/>
          </a:prstGeom>
        </p:spPr>
      </p:pic>
      <p:sp>
        <p:nvSpPr>
          <p:cNvPr id="13" name="Text 9"/>
          <p:cNvSpPr txBox="1"/>
          <p:nvPr/>
        </p:nvSpPr>
        <p:spPr>
          <a:xfrm>
            <a:off x="6967728" y="1792224"/>
            <a:ext cx="420624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Services and policy</a:t>
            </a:r>
            <a:endParaRPr lang="en-US" sz="1300" dirty="0"/>
          </a:p>
        </p:txBody>
      </p:sp>
      <p:sp>
        <p:nvSpPr>
          <p:cNvPr id="14" name="Text 10"/>
          <p:cNvSpPr txBox="1"/>
          <p:nvPr/>
        </p:nvSpPr>
        <p:spPr>
          <a:xfrm>
            <a:off x="6473952" y="2231136"/>
            <a:ext cx="4700016" cy="1316736"/>
          </a:xfrm>
          <a:prstGeom prst="rect">
            <a:avLst/>
          </a:prstGeom>
          <a:noFill/>
          <a:ln/>
        </p:spPr>
        <p:txBody>
          <a:bodyPr wrap="square" lIns="0" tIns="0" rIns="0" bIns="0" rtlCol="0" anchor="ctr"/>
          <a:lstStyle/>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Which services accept an RSVP, and which require a request</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Capacity or booking limits per service or family</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Cancellation, change and no-show rules</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Whether a waitlist is wanted at all</a:t>
            </a:r>
            <a:endParaRPr lang="en-US" sz="1000" dirty="0"/>
          </a:p>
        </p:txBody>
      </p:sp>
      <p:sp>
        <p:nvSpPr>
          <p:cNvPr id="15" name="Shape 11"/>
          <p:cNvSpPr/>
          <p:nvPr/>
        </p:nvSpPr>
        <p:spPr>
          <a:xfrm>
            <a:off x="777240" y="3895344"/>
            <a:ext cx="5212080" cy="2157984"/>
          </a:xfrm>
          <a:prstGeom prst="roundRect">
            <a:avLst>
              <a:gd name="adj" fmla="val 5508"/>
            </a:avLst>
          </a:prstGeom>
          <a:solidFill>
            <a:srgbClr val="FFFFFF"/>
          </a:solidFill>
          <a:ln w="12700">
            <a:solidFill>
              <a:srgbClr val="E6DCCB"/>
            </a:solidFill>
            <a:prstDash val="solid"/>
          </a:ln>
        </p:spPr>
      </p:sp>
      <p:sp>
        <p:nvSpPr>
          <p:cNvPr id="16" name="Shape 12"/>
          <p:cNvSpPr/>
          <p:nvPr/>
        </p:nvSpPr>
        <p:spPr>
          <a:xfrm>
            <a:off x="996696" y="4096512"/>
            <a:ext cx="402336" cy="402336"/>
          </a:xfrm>
          <a:prstGeom prst="ellipse">
            <a:avLst/>
          </a:prstGeom>
          <a:solidFill>
            <a:srgbClr val="F6E7E4"/>
          </a:solidFill>
          <a:ln w="12700">
            <a:solidFill>
              <a:srgbClr val="F6E7E4"/>
            </a:solidFill>
            <a:prstDash val="solid"/>
          </a:ln>
        </p:spPr>
      </p:sp>
      <p:pic>
        <p:nvPicPr>
          <p:cNvPr id="17" name="Image 2" descr="/home/claude/mockups/icons/heart-maroon.png">    </p:cNvPr>
          <p:cNvPicPr>
            <a:picLocks noChangeAspect="1"/>
          </p:cNvPicPr>
          <p:nvPr/>
        </p:nvPicPr>
        <p:blipFill>
          <a:blip r:embed="rId3"/>
          <a:stretch>
            <a:fillRect/>
          </a:stretch>
        </p:blipFill>
        <p:spPr>
          <a:xfrm>
            <a:off x="1093257" y="4193073"/>
            <a:ext cx="209215" cy="209215"/>
          </a:xfrm>
          <a:prstGeom prst="rect">
            <a:avLst/>
          </a:prstGeom>
        </p:spPr>
      </p:pic>
      <p:sp>
        <p:nvSpPr>
          <p:cNvPr id="18" name="Text 13"/>
          <p:cNvSpPr txBox="1"/>
          <p:nvPr/>
        </p:nvSpPr>
        <p:spPr>
          <a:xfrm>
            <a:off x="1527048" y="4169664"/>
            <a:ext cx="420624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Giving</a:t>
            </a:r>
            <a:endParaRPr lang="en-US" sz="1300" dirty="0"/>
          </a:p>
        </p:txBody>
      </p:sp>
      <p:sp>
        <p:nvSpPr>
          <p:cNvPr id="19" name="Text 14"/>
          <p:cNvSpPr txBox="1"/>
          <p:nvPr/>
        </p:nvSpPr>
        <p:spPr>
          <a:xfrm>
            <a:off x="1033272" y="4608576"/>
            <a:ext cx="4700016" cy="1316736"/>
          </a:xfrm>
          <a:prstGeom prst="rect">
            <a:avLst/>
          </a:prstGeom>
          <a:noFill/>
          <a:ln/>
        </p:spPr>
        <p:txBody>
          <a:bodyPr wrap="square" lIns="0" tIns="0" rIns="0" bIns="0" rtlCol="0" anchor="ctr"/>
          <a:lstStyle/>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Whether giving stays in the current store or moves</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Payment constraints, fees and receipting requirements</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Which sponsorship categories appear in a first version</a:t>
            </a:r>
            <a:endParaRPr lang="en-US" sz="1000" dirty="0"/>
          </a:p>
        </p:txBody>
      </p:sp>
      <p:sp>
        <p:nvSpPr>
          <p:cNvPr id="20" name="Shape 15"/>
          <p:cNvSpPr/>
          <p:nvPr/>
        </p:nvSpPr>
        <p:spPr>
          <a:xfrm>
            <a:off x="6217920" y="3895344"/>
            <a:ext cx="5212080" cy="2157984"/>
          </a:xfrm>
          <a:prstGeom prst="roundRect">
            <a:avLst>
              <a:gd name="adj" fmla="val 5508"/>
            </a:avLst>
          </a:prstGeom>
          <a:solidFill>
            <a:srgbClr val="FFFFFF"/>
          </a:solidFill>
          <a:ln w="12700">
            <a:solidFill>
              <a:srgbClr val="E6DCCB"/>
            </a:solidFill>
            <a:prstDash val="solid"/>
          </a:ln>
        </p:spPr>
      </p:sp>
      <p:sp>
        <p:nvSpPr>
          <p:cNvPr id="21" name="Shape 16"/>
          <p:cNvSpPr/>
          <p:nvPr/>
        </p:nvSpPr>
        <p:spPr>
          <a:xfrm>
            <a:off x="6437376" y="4096512"/>
            <a:ext cx="402336" cy="402336"/>
          </a:xfrm>
          <a:prstGeom prst="ellipse">
            <a:avLst/>
          </a:prstGeom>
          <a:solidFill>
            <a:srgbClr val="F6E7E4"/>
          </a:solidFill>
          <a:ln w="12700">
            <a:solidFill>
              <a:srgbClr val="F6E7E4"/>
            </a:solidFill>
            <a:prstDash val="solid"/>
          </a:ln>
        </p:spPr>
      </p:sp>
      <p:pic>
        <p:nvPicPr>
          <p:cNvPr id="22" name="Image 3" descr="/home/claude/mockups/icons/lock-maroon.png">    </p:cNvPr>
          <p:cNvPicPr>
            <a:picLocks noChangeAspect="1"/>
          </p:cNvPicPr>
          <p:nvPr/>
        </p:nvPicPr>
        <p:blipFill>
          <a:blip r:embed="rId4"/>
          <a:stretch>
            <a:fillRect/>
          </a:stretch>
        </p:blipFill>
        <p:spPr>
          <a:xfrm>
            <a:off x="6533937" y="4193073"/>
            <a:ext cx="209215" cy="209215"/>
          </a:xfrm>
          <a:prstGeom prst="rect">
            <a:avLst/>
          </a:prstGeom>
        </p:spPr>
      </p:pic>
      <p:sp>
        <p:nvSpPr>
          <p:cNvPr id="23" name="Text 17"/>
          <p:cNvSpPr txBox="1"/>
          <p:nvPr/>
        </p:nvSpPr>
        <p:spPr>
          <a:xfrm>
            <a:off x="6967728" y="4169664"/>
            <a:ext cx="420624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People and data</a:t>
            </a:r>
            <a:endParaRPr lang="en-US" sz="1300" dirty="0"/>
          </a:p>
        </p:txBody>
      </p:sp>
      <p:sp>
        <p:nvSpPr>
          <p:cNvPr id="24" name="Text 18"/>
          <p:cNvSpPr txBox="1"/>
          <p:nvPr/>
        </p:nvSpPr>
        <p:spPr>
          <a:xfrm>
            <a:off x="6473952" y="4608576"/>
            <a:ext cx="4700016" cy="1316736"/>
          </a:xfrm>
          <a:prstGeom prst="rect">
            <a:avLst/>
          </a:prstGeom>
          <a:noFill/>
          <a:ln/>
        </p:spPr>
        <p:txBody>
          <a:bodyPr wrap="square" lIns="0" tIns="0" rIns="0" bIns="0" rtlCol="0" anchor="ctr"/>
          <a:lstStyle/>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What devotee data the temple is willing to hold</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Consent, privacy notice and retention expectations</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Language needs across the community</a:t>
            </a:r>
            <a:endParaRPr lang="en-US" sz="1000" dirty="0"/>
          </a:p>
          <a:p>
            <a:pPr marL="165100" indent="-165100">
              <a:lnSpc>
                <a:spcPts val="1400"/>
              </a:lnSpc>
              <a:spcAft>
                <a:spcPts val="400"/>
              </a:spcAft>
              <a:buSzPct val="100000"/>
              <a:buChar char="•"/>
            </a:pPr>
            <a:r>
              <a:rPr lang="en-US" sz="1000" dirty="0">
                <a:solidFill>
                  <a:srgbClr val="2B2724"/>
                </a:solidFill>
                <a:latin typeface="Calibri" pitchFamily="34" charset="0"/>
                <a:ea typeface="Calibri" pitchFamily="34" charset="-122"/>
                <a:cs typeface="Calibri" pitchFamily="34" charset="-120"/>
              </a:rPr>
              <a:t>Existing tools already in use, including the Vetrivel / MTS POS link on the website</a:t>
            </a:r>
            <a:endParaRPr lang="en-US" sz="1000" dirty="0"/>
          </a:p>
        </p:txBody>
      </p:sp>
      <p:sp>
        <p:nvSpPr>
          <p:cNvPr id="25" name="Shape 19"/>
          <p:cNvSpPr/>
          <p:nvPr/>
        </p:nvSpPr>
        <p:spPr>
          <a:xfrm>
            <a:off x="777240" y="6309360"/>
            <a:ext cx="9144" cy="9144"/>
          </a:xfrm>
          <a:prstGeom prst="roundRect">
            <a:avLst>
              <a:gd name="adj" fmla="val 1300000"/>
            </a:avLst>
          </a:prstGeom>
          <a:solidFill>
            <a:srgbClr val="FBF6EC"/>
          </a:solidFill>
          <a:ln w="12700">
            <a:solidFill>
              <a:srgbClr val="FBF6EC"/>
            </a:solidFill>
            <a:prstDash val="solid"/>
          </a:ln>
        </p:spPr>
      </p:sp>
      <p:sp>
        <p:nvSpPr>
          <p:cNvPr id="26" name="Text 20"/>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Nothing in this deck should be read as temple policy. Every item above is a question for discovery, not a decision that has been taken.</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THE OPPORTUNITY</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A website waits to be visited. A phone reaches out.</a:t>
            </a:r>
            <a:endParaRPr lang="en-US" sz="3200" dirty="0"/>
          </a:p>
        </p:txBody>
      </p:sp>
      <p:sp>
        <p:nvSpPr>
          <p:cNvPr id="5" name="Shape 3"/>
          <p:cNvSpPr/>
          <p:nvPr/>
        </p:nvSpPr>
        <p:spPr>
          <a:xfrm>
            <a:off x="777240" y="1591056"/>
            <a:ext cx="402336" cy="402336"/>
          </a:xfrm>
          <a:prstGeom prst="ellipse">
            <a:avLst/>
          </a:prstGeom>
          <a:solidFill>
            <a:srgbClr val="F6E7E4"/>
          </a:solidFill>
          <a:ln w="12700">
            <a:solidFill>
              <a:srgbClr val="F6E7E4"/>
            </a:solidFill>
            <a:prstDash val="solid"/>
          </a:ln>
        </p:spPr>
      </p:sp>
      <p:pic>
        <p:nvPicPr>
          <p:cNvPr id="6" name="Image 0" descr="/home/claude/mockups/icons/device-maroon.png">    </p:cNvPr>
          <p:cNvPicPr>
            <a:picLocks noChangeAspect="1"/>
          </p:cNvPicPr>
          <p:nvPr/>
        </p:nvPicPr>
        <p:blipFill>
          <a:blip r:embed="rId1"/>
          <a:stretch>
            <a:fillRect/>
          </a:stretch>
        </p:blipFill>
        <p:spPr>
          <a:xfrm>
            <a:off x="873801" y="1687617"/>
            <a:ext cx="209215" cy="209215"/>
          </a:xfrm>
          <a:prstGeom prst="rect">
            <a:avLst/>
          </a:prstGeom>
        </p:spPr>
      </p:pic>
      <p:sp>
        <p:nvSpPr>
          <p:cNvPr id="7" name="Text 4"/>
          <p:cNvSpPr txBox="1"/>
          <p:nvPr/>
        </p:nvSpPr>
        <p:spPr>
          <a:xfrm>
            <a:off x="1344168" y="1572768"/>
            <a:ext cx="4828032" cy="219456"/>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Personal, not general</a:t>
            </a:r>
            <a:endParaRPr lang="en-US" sz="1250" dirty="0"/>
          </a:p>
        </p:txBody>
      </p:sp>
      <p:sp>
        <p:nvSpPr>
          <p:cNvPr id="8" name="Text 5"/>
          <p:cNvSpPr txBox="1"/>
          <p:nvPr/>
        </p:nvSpPr>
        <p:spPr>
          <a:xfrm>
            <a:off x="1344168" y="1810512"/>
            <a:ext cx="4828032" cy="658368"/>
          </a:xfrm>
          <a:prstGeom prst="rect">
            <a:avLst/>
          </a:prstGeom>
          <a:noFill/>
          <a:ln/>
        </p:spPr>
        <p:txBody>
          <a:bodyPr wrap="square" lIns="0" tIns="0" rIns="0" bIns="0" rtlCol="0" anchor="ctr"/>
          <a:lstStyle/>
          <a:p>
            <a:pPr indent="0" marL="0">
              <a:lnSpc>
                <a:spcPts val="1300"/>
              </a:lnSpc>
              <a:buNone/>
            </a:pPr>
            <a:r>
              <a:rPr lang="en-US" sz="1000" dirty="0">
                <a:solidFill>
                  <a:srgbClr val="6E655C"/>
                </a:solidFill>
                <a:latin typeface="Calibri" pitchFamily="34" charset="0"/>
                <a:ea typeface="Calibri" pitchFamily="34" charset="-122"/>
                <a:cs typeface="Calibri" pitchFamily="34" charset="-120"/>
              </a:rPr>
              <a:t>A website shows everything to everyone. An app can show me my next RSVP, my sponsorships and my receipts — and nothing else.</a:t>
            </a:r>
            <a:endParaRPr lang="en-US" sz="1000" dirty="0"/>
          </a:p>
        </p:txBody>
      </p:sp>
      <p:sp>
        <p:nvSpPr>
          <p:cNvPr id="9" name="Shape 6"/>
          <p:cNvSpPr/>
          <p:nvPr/>
        </p:nvSpPr>
        <p:spPr>
          <a:xfrm>
            <a:off x="777240" y="2761488"/>
            <a:ext cx="402336" cy="402336"/>
          </a:xfrm>
          <a:prstGeom prst="ellipse">
            <a:avLst/>
          </a:prstGeom>
          <a:solidFill>
            <a:srgbClr val="F6E7E4"/>
          </a:solidFill>
          <a:ln w="12700">
            <a:solidFill>
              <a:srgbClr val="F6E7E4"/>
            </a:solidFill>
            <a:prstDash val="solid"/>
          </a:ln>
        </p:spPr>
      </p:sp>
      <p:pic>
        <p:nvPicPr>
          <p:cNvPr id="10" name="Image 1" descr="/home/claude/mockups/icons/bell-maroon.png">    </p:cNvPr>
          <p:cNvPicPr>
            <a:picLocks noChangeAspect="1"/>
          </p:cNvPicPr>
          <p:nvPr/>
        </p:nvPicPr>
        <p:blipFill>
          <a:blip r:embed="rId2"/>
          <a:stretch>
            <a:fillRect/>
          </a:stretch>
        </p:blipFill>
        <p:spPr>
          <a:xfrm>
            <a:off x="873801" y="2858049"/>
            <a:ext cx="209215" cy="209215"/>
          </a:xfrm>
          <a:prstGeom prst="rect">
            <a:avLst/>
          </a:prstGeom>
        </p:spPr>
      </p:pic>
      <p:sp>
        <p:nvSpPr>
          <p:cNvPr id="11" name="Text 7"/>
          <p:cNvSpPr txBox="1"/>
          <p:nvPr/>
        </p:nvSpPr>
        <p:spPr>
          <a:xfrm>
            <a:off x="1344168" y="2743200"/>
            <a:ext cx="4828032" cy="219456"/>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It arrives at the right moment</a:t>
            </a:r>
            <a:endParaRPr lang="en-US" sz="1250" dirty="0"/>
          </a:p>
        </p:txBody>
      </p:sp>
      <p:sp>
        <p:nvSpPr>
          <p:cNvPr id="12" name="Text 8"/>
          <p:cNvSpPr txBox="1"/>
          <p:nvPr/>
        </p:nvSpPr>
        <p:spPr>
          <a:xfrm>
            <a:off x="1344168" y="2980944"/>
            <a:ext cx="4828032" cy="658368"/>
          </a:xfrm>
          <a:prstGeom prst="rect">
            <a:avLst/>
          </a:prstGeom>
          <a:noFill/>
          <a:ln/>
        </p:spPr>
        <p:txBody>
          <a:bodyPr wrap="square" lIns="0" tIns="0" rIns="0" bIns="0" rtlCol="0" anchor="ctr"/>
          <a:lstStyle/>
          <a:p>
            <a:pPr indent="0" marL="0">
              <a:lnSpc>
                <a:spcPts val="1300"/>
              </a:lnSpc>
              <a:buNone/>
            </a:pPr>
            <a:r>
              <a:rPr lang="en-US" sz="1000" dirty="0">
                <a:solidFill>
                  <a:srgbClr val="6E655C"/>
                </a:solidFill>
                <a:latin typeface="Calibri" pitchFamily="34" charset="0"/>
                <a:ea typeface="Calibri" pitchFamily="34" charset="-122"/>
                <a:cs typeface="Calibri" pitchFamily="34" charset="-120"/>
              </a:rPr>
              <a:t>A page only helps a devotee who thinks to open it. A notification reaches the family who would otherwise have missed the change.</a:t>
            </a:r>
            <a:endParaRPr lang="en-US" sz="1000" dirty="0"/>
          </a:p>
        </p:txBody>
      </p:sp>
      <p:sp>
        <p:nvSpPr>
          <p:cNvPr id="13" name="Shape 9"/>
          <p:cNvSpPr/>
          <p:nvPr/>
        </p:nvSpPr>
        <p:spPr>
          <a:xfrm>
            <a:off x="777240" y="3931920"/>
            <a:ext cx="402336" cy="402336"/>
          </a:xfrm>
          <a:prstGeom prst="ellipse">
            <a:avLst/>
          </a:prstGeom>
          <a:solidFill>
            <a:srgbClr val="F6E7E4"/>
          </a:solidFill>
          <a:ln w="12700">
            <a:solidFill>
              <a:srgbClr val="F6E7E4"/>
            </a:solidFill>
            <a:prstDash val="solid"/>
          </a:ln>
        </p:spPr>
      </p:sp>
      <p:pic>
        <p:nvPicPr>
          <p:cNvPr id="14" name="Image 2" descr="/home/claude/mockups/icons/flow-maroon.png">    </p:cNvPr>
          <p:cNvPicPr>
            <a:picLocks noChangeAspect="1"/>
          </p:cNvPicPr>
          <p:nvPr/>
        </p:nvPicPr>
        <p:blipFill>
          <a:blip r:embed="rId3"/>
          <a:stretch>
            <a:fillRect/>
          </a:stretch>
        </p:blipFill>
        <p:spPr>
          <a:xfrm>
            <a:off x="873801" y="4028481"/>
            <a:ext cx="209215" cy="209215"/>
          </a:xfrm>
          <a:prstGeom prst="rect">
            <a:avLst/>
          </a:prstGeom>
        </p:spPr>
      </p:pic>
      <p:sp>
        <p:nvSpPr>
          <p:cNvPr id="15" name="Text 10"/>
          <p:cNvSpPr txBox="1"/>
          <p:nvPr/>
        </p:nvSpPr>
        <p:spPr>
          <a:xfrm>
            <a:off x="1344168" y="3913632"/>
            <a:ext cx="4828032" cy="219456"/>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One tap instead of five</a:t>
            </a:r>
            <a:endParaRPr lang="en-US" sz="1250" dirty="0"/>
          </a:p>
        </p:txBody>
      </p:sp>
      <p:sp>
        <p:nvSpPr>
          <p:cNvPr id="16" name="Text 11"/>
          <p:cNvSpPr txBox="1"/>
          <p:nvPr/>
        </p:nvSpPr>
        <p:spPr>
          <a:xfrm>
            <a:off x="1344168" y="4151376"/>
            <a:ext cx="4828032" cy="658368"/>
          </a:xfrm>
          <a:prstGeom prst="rect">
            <a:avLst/>
          </a:prstGeom>
          <a:noFill/>
          <a:ln/>
        </p:spPr>
        <p:txBody>
          <a:bodyPr wrap="square" lIns="0" tIns="0" rIns="0" bIns="0" rtlCol="0" anchor="ctr"/>
          <a:lstStyle/>
          <a:p>
            <a:pPr indent="0" marL="0">
              <a:lnSpc>
                <a:spcPts val="1300"/>
              </a:lnSpc>
              <a:buNone/>
            </a:pPr>
            <a:r>
              <a:rPr lang="en-US" sz="1000" dirty="0">
                <a:solidFill>
                  <a:srgbClr val="6E655C"/>
                </a:solidFill>
                <a:latin typeface="Calibri" pitchFamily="34" charset="0"/>
                <a:ea typeface="Calibri" pitchFamily="34" charset="-122"/>
                <a:cs typeface="Calibri" pitchFamily="34" charset="-120"/>
              </a:rPr>
              <a:t>Directions, add to calendar, watch live, show my pass — single actions rather than finding the right page on a small screen.</a:t>
            </a:r>
            <a:endParaRPr lang="en-US" sz="1000" dirty="0"/>
          </a:p>
        </p:txBody>
      </p:sp>
      <p:sp>
        <p:nvSpPr>
          <p:cNvPr id="17" name="Shape 12"/>
          <p:cNvSpPr/>
          <p:nvPr/>
        </p:nvSpPr>
        <p:spPr>
          <a:xfrm>
            <a:off x="777240" y="5102352"/>
            <a:ext cx="402336" cy="402336"/>
          </a:xfrm>
          <a:prstGeom prst="ellipse">
            <a:avLst/>
          </a:prstGeom>
          <a:solidFill>
            <a:srgbClr val="F6E7E4"/>
          </a:solidFill>
          <a:ln w="12700">
            <a:solidFill>
              <a:srgbClr val="F6E7E4"/>
            </a:solidFill>
            <a:prstDash val="solid"/>
          </a:ln>
        </p:spPr>
      </p:sp>
      <p:pic>
        <p:nvPicPr>
          <p:cNvPr id="18" name="Image 3" descr="/home/claude/mockups/icons/clock-maroon.png">    </p:cNvPr>
          <p:cNvPicPr>
            <a:picLocks noChangeAspect="1"/>
          </p:cNvPicPr>
          <p:nvPr/>
        </p:nvPicPr>
        <p:blipFill>
          <a:blip r:embed="rId4"/>
          <a:stretch>
            <a:fillRect/>
          </a:stretch>
        </p:blipFill>
        <p:spPr>
          <a:xfrm>
            <a:off x="873801" y="5198913"/>
            <a:ext cx="209215" cy="209215"/>
          </a:xfrm>
          <a:prstGeom prst="rect">
            <a:avLst/>
          </a:prstGeom>
        </p:spPr>
      </p:pic>
      <p:sp>
        <p:nvSpPr>
          <p:cNvPr id="19" name="Text 13"/>
          <p:cNvSpPr txBox="1"/>
          <p:nvPr/>
        </p:nvSpPr>
        <p:spPr>
          <a:xfrm>
            <a:off x="1344168" y="5084064"/>
            <a:ext cx="4828032" cy="219456"/>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Current, not just published</a:t>
            </a:r>
            <a:endParaRPr lang="en-US" sz="1250" dirty="0"/>
          </a:p>
        </p:txBody>
      </p:sp>
      <p:sp>
        <p:nvSpPr>
          <p:cNvPr id="20" name="Text 14"/>
          <p:cNvSpPr txBox="1"/>
          <p:nvPr/>
        </p:nvSpPr>
        <p:spPr>
          <a:xfrm>
            <a:off x="1344168" y="5321808"/>
            <a:ext cx="4828032" cy="658368"/>
          </a:xfrm>
          <a:prstGeom prst="rect">
            <a:avLst/>
          </a:prstGeom>
          <a:noFill/>
          <a:ln/>
        </p:spPr>
        <p:txBody>
          <a:bodyPr wrap="square" lIns="0" tIns="0" rIns="0" bIns="0" rtlCol="0" anchor="ctr"/>
          <a:lstStyle/>
          <a:p>
            <a:pPr indent="0" marL="0">
              <a:lnSpc>
                <a:spcPts val="1300"/>
              </a:lnSpc>
              <a:buNone/>
            </a:pPr>
            <a:r>
              <a:rPr lang="en-US" sz="1000" dirty="0">
                <a:solidFill>
                  <a:srgbClr val="6E655C"/>
                </a:solidFill>
                <a:latin typeface="Calibri" pitchFamily="34" charset="0"/>
                <a:ea typeface="Calibri" pitchFamily="34" charset="-122"/>
                <a:cs typeface="Calibri" pitchFamily="34" charset="-120"/>
              </a:rPr>
              <a:t>Open or closed, today's programme, crowd and parking, a weather closure — accurate at the moment somebody asks.</a:t>
            </a:r>
            <a:endParaRPr lang="en-US" sz="1000" dirty="0"/>
          </a:p>
        </p:txBody>
      </p:sp>
      <p:sp>
        <p:nvSpPr>
          <p:cNvPr id="21" name="Shape 15"/>
          <p:cNvSpPr/>
          <p:nvPr/>
        </p:nvSpPr>
        <p:spPr>
          <a:xfrm>
            <a:off x="6720840" y="1481328"/>
            <a:ext cx="4754880" cy="1965960"/>
          </a:xfrm>
          <a:prstGeom prst="roundRect">
            <a:avLst>
              <a:gd name="adj" fmla="val 6047"/>
            </a:avLst>
          </a:prstGeom>
          <a:solidFill>
            <a:srgbClr val="FFFFFF"/>
          </a:solidFill>
          <a:ln w="12700">
            <a:solidFill>
              <a:srgbClr val="E6DCCB"/>
            </a:solidFill>
            <a:prstDash val="solid"/>
          </a:ln>
          <a:effectLst>
            <a:outerShdw sx="100000" sy="100000" kx="0" ky="0" algn="bl" rotWithShape="0" blurRad="127000" dist="25400" dir="5400000">
              <a:srgbClr val="8C7A63">
                <a:alpha val="16000"/>
              </a:srgbClr>
            </a:outerShdw>
          </a:effectLst>
        </p:spPr>
      </p:sp>
      <p:sp>
        <p:nvSpPr>
          <p:cNvPr id="22" name="Text 16"/>
          <p:cNvSpPr txBox="1"/>
          <p:nvPr/>
        </p:nvSpPr>
        <p:spPr>
          <a:xfrm>
            <a:off x="6949440" y="1682496"/>
            <a:ext cx="4297680" cy="274320"/>
          </a:xfrm>
          <a:prstGeom prst="rect">
            <a:avLst/>
          </a:prstGeom>
          <a:noFill/>
          <a:ln/>
        </p:spPr>
        <p:txBody>
          <a:bodyPr wrap="square" lIns="0" tIns="0" rIns="0" bIns="0" rtlCol="0" anchor="ctr"/>
          <a:lstStyle/>
          <a:p>
            <a:pPr indent="0" marL="0">
              <a:buNone/>
            </a:pPr>
            <a:r>
              <a:rPr lang="en-US" sz="1250" b="1" dirty="0">
                <a:solidFill>
                  <a:srgbClr val="7B1E23"/>
                </a:solidFill>
                <a:latin typeface="Cambria" pitchFamily="34" charset="0"/>
                <a:ea typeface="Cambria" pitchFamily="34" charset="-122"/>
                <a:cs typeface="Cambria" pitchFamily="34" charset="-120"/>
              </a:rPr>
              <a:t>The website already does a great deal</a:t>
            </a:r>
            <a:endParaRPr lang="en-US" sz="1250" dirty="0"/>
          </a:p>
        </p:txBody>
      </p:sp>
      <p:sp>
        <p:nvSpPr>
          <p:cNvPr id="23" name="Shape 17"/>
          <p:cNvSpPr/>
          <p:nvPr/>
        </p:nvSpPr>
        <p:spPr>
          <a:xfrm>
            <a:off x="6949440" y="2084832"/>
            <a:ext cx="2093976" cy="292608"/>
          </a:xfrm>
          <a:prstGeom prst="roundRect">
            <a:avLst>
              <a:gd name="adj" fmla="val 45455"/>
            </a:avLst>
          </a:prstGeom>
          <a:solidFill>
            <a:srgbClr val="FAF1DA"/>
          </a:solidFill>
          <a:ln w="12700">
            <a:solidFill>
              <a:srgbClr val="FAF1DA"/>
            </a:solidFill>
            <a:prstDash val="solid"/>
          </a:ln>
        </p:spPr>
      </p:sp>
      <p:sp>
        <p:nvSpPr>
          <p:cNvPr id="24" name="Text 18"/>
          <p:cNvSpPr txBox="1"/>
          <p:nvPr/>
        </p:nvSpPr>
        <p:spPr>
          <a:xfrm>
            <a:off x="6949440" y="2084832"/>
            <a:ext cx="2093976" cy="292608"/>
          </a:xfrm>
          <a:prstGeom prst="rect">
            <a:avLst/>
          </a:prstGeom>
          <a:noFill/>
          <a:ln/>
        </p:spPr>
        <p:txBody>
          <a:bodyPr wrap="square" lIns="0" tIns="0" rIns="0" bIns="0" rtlCol="0" anchor="ctr"/>
          <a:lstStyle/>
          <a:p>
            <a:pPr algn="ctr" indent="0" marL="0">
              <a:buNone/>
            </a:pPr>
            <a:r>
              <a:rPr lang="en-US" sz="850" b="1" dirty="0">
                <a:solidFill>
                  <a:srgbClr val="8A6A10"/>
                </a:solidFill>
                <a:latin typeface="Calibri" pitchFamily="34" charset="0"/>
                <a:ea typeface="Calibri" pitchFamily="34" charset="-122"/>
                <a:cs typeface="Calibri" pitchFamily="34" charset="-120"/>
              </a:rPr>
              <a:t>Mission and history</a:t>
            </a:r>
            <a:endParaRPr lang="en-US" sz="850" dirty="0"/>
          </a:p>
        </p:txBody>
      </p:sp>
      <p:sp>
        <p:nvSpPr>
          <p:cNvPr id="25" name="Shape 19"/>
          <p:cNvSpPr/>
          <p:nvPr/>
        </p:nvSpPr>
        <p:spPr>
          <a:xfrm>
            <a:off x="9153144" y="2084832"/>
            <a:ext cx="2093976" cy="292608"/>
          </a:xfrm>
          <a:prstGeom prst="roundRect">
            <a:avLst>
              <a:gd name="adj" fmla="val 45455"/>
            </a:avLst>
          </a:prstGeom>
          <a:solidFill>
            <a:srgbClr val="FAF1DA"/>
          </a:solidFill>
          <a:ln w="12700">
            <a:solidFill>
              <a:srgbClr val="FAF1DA"/>
            </a:solidFill>
            <a:prstDash val="solid"/>
          </a:ln>
        </p:spPr>
      </p:sp>
      <p:sp>
        <p:nvSpPr>
          <p:cNvPr id="26" name="Text 20"/>
          <p:cNvSpPr txBox="1"/>
          <p:nvPr/>
        </p:nvSpPr>
        <p:spPr>
          <a:xfrm>
            <a:off x="9153144" y="2084832"/>
            <a:ext cx="2093976" cy="292608"/>
          </a:xfrm>
          <a:prstGeom prst="rect">
            <a:avLst/>
          </a:prstGeom>
          <a:noFill/>
          <a:ln/>
        </p:spPr>
        <p:txBody>
          <a:bodyPr wrap="square" lIns="0" tIns="0" rIns="0" bIns="0" rtlCol="0" anchor="ctr"/>
          <a:lstStyle/>
          <a:p>
            <a:pPr algn="ctr" indent="0" marL="0">
              <a:buNone/>
            </a:pPr>
            <a:r>
              <a:rPr lang="en-US" sz="850" b="1" dirty="0">
                <a:solidFill>
                  <a:srgbClr val="8A6A10"/>
                </a:solidFill>
                <a:latin typeface="Calibri" pitchFamily="34" charset="0"/>
                <a:ea typeface="Calibri" pitchFamily="34" charset="-122"/>
                <a:cs typeface="Calibri" pitchFamily="34" charset="-120"/>
              </a:rPr>
              <a:t>2026 temple calendar</a:t>
            </a:r>
            <a:endParaRPr lang="en-US" sz="850" dirty="0"/>
          </a:p>
        </p:txBody>
      </p:sp>
      <p:sp>
        <p:nvSpPr>
          <p:cNvPr id="27" name="Shape 21"/>
          <p:cNvSpPr/>
          <p:nvPr/>
        </p:nvSpPr>
        <p:spPr>
          <a:xfrm>
            <a:off x="6949440" y="2432304"/>
            <a:ext cx="2093976" cy="292608"/>
          </a:xfrm>
          <a:prstGeom prst="roundRect">
            <a:avLst>
              <a:gd name="adj" fmla="val 45455"/>
            </a:avLst>
          </a:prstGeom>
          <a:solidFill>
            <a:srgbClr val="FAF1DA"/>
          </a:solidFill>
          <a:ln w="12700">
            <a:solidFill>
              <a:srgbClr val="FAF1DA"/>
            </a:solidFill>
            <a:prstDash val="solid"/>
          </a:ln>
        </p:spPr>
      </p:sp>
      <p:sp>
        <p:nvSpPr>
          <p:cNvPr id="28" name="Text 22"/>
          <p:cNvSpPr txBox="1"/>
          <p:nvPr/>
        </p:nvSpPr>
        <p:spPr>
          <a:xfrm>
            <a:off x="6949440" y="2432304"/>
            <a:ext cx="2093976" cy="292608"/>
          </a:xfrm>
          <a:prstGeom prst="rect">
            <a:avLst/>
          </a:prstGeom>
          <a:noFill/>
          <a:ln/>
        </p:spPr>
        <p:txBody>
          <a:bodyPr wrap="square" lIns="0" tIns="0" rIns="0" bIns="0" rtlCol="0" anchor="ctr"/>
          <a:lstStyle/>
          <a:p>
            <a:pPr algn="ctr" indent="0" marL="0">
              <a:buNone/>
            </a:pPr>
            <a:r>
              <a:rPr lang="en-US" sz="850" b="1" dirty="0">
                <a:solidFill>
                  <a:srgbClr val="8A6A10"/>
                </a:solidFill>
                <a:latin typeface="Calibri" pitchFamily="34" charset="0"/>
                <a:ea typeface="Calibri" pitchFamily="34" charset="-122"/>
                <a:cs typeface="Calibri" pitchFamily="34" charset="-120"/>
              </a:rPr>
              <a:t>Pooja and abhishekam bookings</a:t>
            </a:r>
            <a:endParaRPr lang="en-US" sz="850" dirty="0"/>
          </a:p>
        </p:txBody>
      </p:sp>
      <p:sp>
        <p:nvSpPr>
          <p:cNvPr id="29" name="Shape 23"/>
          <p:cNvSpPr/>
          <p:nvPr/>
        </p:nvSpPr>
        <p:spPr>
          <a:xfrm>
            <a:off x="9153144" y="2432304"/>
            <a:ext cx="2093976" cy="292608"/>
          </a:xfrm>
          <a:prstGeom prst="roundRect">
            <a:avLst>
              <a:gd name="adj" fmla="val 45455"/>
            </a:avLst>
          </a:prstGeom>
          <a:solidFill>
            <a:srgbClr val="FAF1DA"/>
          </a:solidFill>
          <a:ln w="12700">
            <a:solidFill>
              <a:srgbClr val="FAF1DA"/>
            </a:solidFill>
            <a:prstDash val="solid"/>
          </a:ln>
        </p:spPr>
      </p:sp>
      <p:sp>
        <p:nvSpPr>
          <p:cNvPr id="30" name="Text 24"/>
          <p:cNvSpPr txBox="1"/>
          <p:nvPr/>
        </p:nvSpPr>
        <p:spPr>
          <a:xfrm>
            <a:off x="9153144" y="2432304"/>
            <a:ext cx="2093976" cy="292608"/>
          </a:xfrm>
          <a:prstGeom prst="rect">
            <a:avLst/>
          </a:prstGeom>
          <a:noFill/>
          <a:ln/>
        </p:spPr>
        <p:txBody>
          <a:bodyPr wrap="square" lIns="0" tIns="0" rIns="0" bIns="0" rtlCol="0" anchor="ctr"/>
          <a:lstStyle/>
          <a:p>
            <a:pPr algn="ctr" indent="0" marL="0">
              <a:buNone/>
            </a:pPr>
            <a:r>
              <a:rPr lang="en-US" sz="850" b="1" dirty="0">
                <a:solidFill>
                  <a:srgbClr val="8A6A10"/>
                </a:solidFill>
                <a:latin typeface="Calibri" pitchFamily="34" charset="0"/>
                <a:ea typeface="Calibri" pitchFamily="34" charset="-122"/>
                <a:cs typeface="Calibri" pitchFamily="34" charset="-120"/>
              </a:rPr>
              <a:t>Donations and square-foot giving</a:t>
            </a:r>
            <a:endParaRPr lang="en-US" sz="850" dirty="0"/>
          </a:p>
        </p:txBody>
      </p:sp>
      <p:sp>
        <p:nvSpPr>
          <p:cNvPr id="31" name="Shape 25"/>
          <p:cNvSpPr/>
          <p:nvPr/>
        </p:nvSpPr>
        <p:spPr>
          <a:xfrm>
            <a:off x="6949440" y="2779776"/>
            <a:ext cx="2093976" cy="292608"/>
          </a:xfrm>
          <a:prstGeom prst="roundRect">
            <a:avLst>
              <a:gd name="adj" fmla="val 45455"/>
            </a:avLst>
          </a:prstGeom>
          <a:solidFill>
            <a:srgbClr val="FAF1DA"/>
          </a:solidFill>
          <a:ln w="12700">
            <a:solidFill>
              <a:srgbClr val="FAF1DA"/>
            </a:solidFill>
            <a:prstDash val="solid"/>
          </a:ln>
        </p:spPr>
      </p:sp>
      <p:sp>
        <p:nvSpPr>
          <p:cNvPr id="32" name="Text 26"/>
          <p:cNvSpPr txBox="1"/>
          <p:nvPr/>
        </p:nvSpPr>
        <p:spPr>
          <a:xfrm>
            <a:off x="6949440" y="2779776"/>
            <a:ext cx="2093976" cy="292608"/>
          </a:xfrm>
          <a:prstGeom prst="rect">
            <a:avLst/>
          </a:prstGeom>
          <a:noFill/>
          <a:ln/>
        </p:spPr>
        <p:txBody>
          <a:bodyPr wrap="square" lIns="0" tIns="0" rIns="0" bIns="0" rtlCol="0" anchor="ctr"/>
          <a:lstStyle/>
          <a:p>
            <a:pPr algn="ctr" indent="0" marL="0">
              <a:buNone/>
            </a:pPr>
            <a:r>
              <a:rPr lang="en-US" sz="850" b="1" dirty="0">
                <a:solidFill>
                  <a:srgbClr val="8A6A10"/>
                </a:solidFill>
                <a:latin typeface="Calibri" pitchFamily="34" charset="0"/>
                <a:ea typeface="Calibri" pitchFamily="34" charset="-122"/>
                <a:cs typeface="Calibri" pitchFamily="34" charset="-120"/>
              </a:rPr>
              <a:t>Volunteer sign-up form</a:t>
            </a:r>
            <a:endParaRPr lang="en-US" sz="850" dirty="0"/>
          </a:p>
        </p:txBody>
      </p:sp>
      <p:sp>
        <p:nvSpPr>
          <p:cNvPr id="33" name="Shape 27"/>
          <p:cNvSpPr/>
          <p:nvPr/>
        </p:nvSpPr>
        <p:spPr>
          <a:xfrm>
            <a:off x="9153144" y="2779776"/>
            <a:ext cx="2093976" cy="292608"/>
          </a:xfrm>
          <a:prstGeom prst="roundRect">
            <a:avLst>
              <a:gd name="adj" fmla="val 45455"/>
            </a:avLst>
          </a:prstGeom>
          <a:solidFill>
            <a:srgbClr val="FAF1DA"/>
          </a:solidFill>
          <a:ln w="12700">
            <a:solidFill>
              <a:srgbClr val="FAF1DA"/>
            </a:solidFill>
            <a:prstDash val="solid"/>
          </a:ln>
        </p:spPr>
      </p:sp>
      <p:sp>
        <p:nvSpPr>
          <p:cNvPr id="34" name="Text 28"/>
          <p:cNvSpPr txBox="1"/>
          <p:nvPr/>
        </p:nvSpPr>
        <p:spPr>
          <a:xfrm>
            <a:off x="9153144" y="2779776"/>
            <a:ext cx="2093976" cy="292608"/>
          </a:xfrm>
          <a:prstGeom prst="rect">
            <a:avLst/>
          </a:prstGeom>
          <a:noFill/>
          <a:ln/>
        </p:spPr>
        <p:txBody>
          <a:bodyPr wrap="square" lIns="0" tIns="0" rIns="0" bIns="0" rtlCol="0" anchor="ctr"/>
          <a:lstStyle/>
          <a:p>
            <a:pPr algn="ctr" indent="0" marL="0">
              <a:buNone/>
            </a:pPr>
            <a:r>
              <a:rPr lang="en-US" sz="850" b="1" dirty="0">
                <a:solidFill>
                  <a:srgbClr val="8A6A10"/>
                </a:solidFill>
                <a:latin typeface="Calibri" pitchFamily="34" charset="0"/>
                <a:ea typeface="Calibri" pitchFamily="34" charset="-122"/>
                <a:cs typeface="Calibri" pitchFamily="34" charset="-120"/>
              </a:rPr>
              <a:t>MTS Live and past programmes</a:t>
            </a:r>
            <a:endParaRPr lang="en-US" sz="850" dirty="0"/>
          </a:p>
        </p:txBody>
      </p:sp>
      <p:sp>
        <p:nvSpPr>
          <p:cNvPr id="35" name="Shape 29"/>
          <p:cNvSpPr/>
          <p:nvPr/>
        </p:nvSpPr>
        <p:spPr>
          <a:xfrm>
            <a:off x="8887968" y="3566160"/>
            <a:ext cx="420624" cy="420624"/>
          </a:xfrm>
          <a:prstGeom prst="ellipse">
            <a:avLst/>
          </a:prstGeom>
          <a:solidFill>
            <a:srgbClr val="E8821E"/>
          </a:solidFill>
          <a:ln w="12700">
            <a:solidFill>
              <a:srgbClr val="E8821E"/>
            </a:solidFill>
            <a:prstDash val="solid"/>
          </a:ln>
        </p:spPr>
      </p:sp>
      <p:sp>
        <p:nvSpPr>
          <p:cNvPr id="36" name="Text 30"/>
          <p:cNvSpPr txBox="1"/>
          <p:nvPr/>
        </p:nvSpPr>
        <p:spPr>
          <a:xfrm>
            <a:off x="8887968" y="3566160"/>
            <a:ext cx="420624" cy="420624"/>
          </a:xfrm>
          <a:prstGeom prst="rect">
            <a:avLst/>
          </a:prstGeom>
          <a:noFill/>
          <a:ln/>
        </p:spPr>
        <p:txBody>
          <a:bodyPr wrap="square" lIns="0" tIns="0" rIns="0" bIns="0" rtlCol="0" anchor="ctr"/>
          <a:lstStyle/>
          <a:p>
            <a:pPr algn="ctr" indent="0" marL="0">
              <a:buNone/>
            </a:pPr>
            <a:r>
              <a:rPr lang="en-US" sz="2000" b="1" dirty="0">
                <a:solidFill>
                  <a:srgbClr val="3A1E05"/>
                </a:solidFill>
                <a:latin typeface="Calibri" pitchFamily="34" charset="0"/>
                <a:ea typeface="Calibri" pitchFamily="34" charset="-122"/>
                <a:cs typeface="Calibri" pitchFamily="34" charset="-120"/>
              </a:rPr>
              <a:t>+</a:t>
            </a:r>
            <a:endParaRPr lang="en-US" sz="2000" dirty="0"/>
          </a:p>
        </p:txBody>
      </p:sp>
      <p:sp>
        <p:nvSpPr>
          <p:cNvPr id="37" name="Shape 31"/>
          <p:cNvSpPr/>
          <p:nvPr/>
        </p:nvSpPr>
        <p:spPr>
          <a:xfrm>
            <a:off x="6720840" y="4133088"/>
            <a:ext cx="4754880" cy="1965960"/>
          </a:xfrm>
          <a:prstGeom prst="roundRect">
            <a:avLst>
              <a:gd name="adj" fmla="val 6047"/>
            </a:avLst>
          </a:prstGeom>
          <a:solidFill>
            <a:srgbClr val="F6E7E4"/>
          </a:solidFill>
          <a:ln w="12700">
            <a:solidFill>
              <a:srgbClr val="EBD2CD"/>
            </a:solidFill>
            <a:prstDash val="solid"/>
          </a:ln>
          <a:effectLst>
            <a:outerShdw sx="100000" sy="100000" kx="0" ky="0" algn="bl" rotWithShape="0" blurRad="127000" dist="25400" dir="5400000">
              <a:srgbClr val="8C7A63">
                <a:alpha val="16000"/>
              </a:srgbClr>
            </a:outerShdw>
          </a:effectLst>
        </p:spPr>
      </p:sp>
      <p:sp>
        <p:nvSpPr>
          <p:cNvPr id="38" name="Text 32"/>
          <p:cNvSpPr txBox="1"/>
          <p:nvPr/>
        </p:nvSpPr>
        <p:spPr>
          <a:xfrm>
            <a:off x="6949440" y="4334256"/>
            <a:ext cx="4297680" cy="274320"/>
          </a:xfrm>
          <a:prstGeom prst="rect">
            <a:avLst/>
          </a:prstGeom>
          <a:noFill/>
          <a:ln/>
        </p:spPr>
        <p:txBody>
          <a:bodyPr wrap="square" lIns="0" tIns="0" rIns="0" bIns="0" rtlCol="0" anchor="ctr"/>
          <a:lstStyle/>
          <a:p>
            <a:pPr indent="0" marL="0">
              <a:buNone/>
            </a:pPr>
            <a:r>
              <a:rPr lang="en-US" sz="1250" b="1" dirty="0">
                <a:solidFill>
                  <a:srgbClr val="7B1E23"/>
                </a:solidFill>
                <a:latin typeface="Cambria" pitchFamily="34" charset="0"/>
                <a:ea typeface="Cambria" pitchFamily="34" charset="-122"/>
                <a:cs typeface="Cambria" pitchFamily="34" charset="-120"/>
              </a:rPr>
              <a:t>What a phone adds on top</a:t>
            </a:r>
            <a:endParaRPr lang="en-US" sz="1250" dirty="0"/>
          </a:p>
        </p:txBody>
      </p:sp>
      <p:sp>
        <p:nvSpPr>
          <p:cNvPr id="39" name="Shape 33"/>
          <p:cNvSpPr/>
          <p:nvPr/>
        </p:nvSpPr>
        <p:spPr>
          <a:xfrm>
            <a:off x="6949440" y="4700016"/>
            <a:ext cx="2093976" cy="292608"/>
          </a:xfrm>
          <a:prstGeom prst="roundRect">
            <a:avLst>
              <a:gd name="adj" fmla="val 45455"/>
            </a:avLst>
          </a:prstGeom>
          <a:solidFill>
            <a:srgbClr val="FFFFFF"/>
          </a:solidFill>
          <a:ln w="12700">
            <a:solidFill>
              <a:srgbClr val="FFFFFF"/>
            </a:solidFill>
            <a:prstDash val="solid"/>
          </a:ln>
        </p:spPr>
      </p:sp>
      <p:sp>
        <p:nvSpPr>
          <p:cNvPr id="40" name="Text 34"/>
          <p:cNvSpPr txBox="1"/>
          <p:nvPr/>
        </p:nvSpPr>
        <p:spPr>
          <a:xfrm>
            <a:off x="6949440" y="4700016"/>
            <a:ext cx="2093976" cy="292608"/>
          </a:xfrm>
          <a:prstGeom prst="rect">
            <a:avLst/>
          </a:prstGeom>
          <a:noFill/>
          <a:ln/>
        </p:spPr>
        <p:txBody>
          <a:bodyPr wrap="square" lIns="0" tIns="0" rIns="0" bIns="0" rtlCol="0" anchor="ctr"/>
          <a:lstStyle/>
          <a:p>
            <a:pPr algn="ctr" indent="0" marL="0">
              <a:buNone/>
            </a:pPr>
            <a:r>
              <a:rPr lang="en-US" sz="850" b="1" dirty="0">
                <a:solidFill>
                  <a:srgbClr val="7B1E23"/>
                </a:solidFill>
                <a:latin typeface="Calibri" pitchFamily="34" charset="0"/>
                <a:ea typeface="Calibri" pitchFamily="34" charset="-122"/>
                <a:cs typeface="Calibri" pitchFamily="34" charset="-120"/>
              </a:rPr>
              <a:t>Reminders that arrive</a:t>
            </a:r>
            <a:endParaRPr lang="en-US" sz="850" dirty="0"/>
          </a:p>
        </p:txBody>
      </p:sp>
      <p:sp>
        <p:nvSpPr>
          <p:cNvPr id="41" name="Shape 35"/>
          <p:cNvSpPr/>
          <p:nvPr/>
        </p:nvSpPr>
        <p:spPr>
          <a:xfrm>
            <a:off x="9153144" y="4700016"/>
            <a:ext cx="2093976" cy="292608"/>
          </a:xfrm>
          <a:prstGeom prst="roundRect">
            <a:avLst>
              <a:gd name="adj" fmla="val 45455"/>
            </a:avLst>
          </a:prstGeom>
          <a:solidFill>
            <a:srgbClr val="FFFFFF"/>
          </a:solidFill>
          <a:ln w="12700">
            <a:solidFill>
              <a:srgbClr val="FFFFFF"/>
            </a:solidFill>
            <a:prstDash val="solid"/>
          </a:ln>
        </p:spPr>
      </p:sp>
      <p:sp>
        <p:nvSpPr>
          <p:cNvPr id="42" name="Text 36"/>
          <p:cNvSpPr txBox="1"/>
          <p:nvPr/>
        </p:nvSpPr>
        <p:spPr>
          <a:xfrm>
            <a:off x="9153144" y="4700016"/>
            <a:ext cx="2093976" cy="292608"/>
          </a:xfrm>
          <a:prstGeom prst="rect">
            <a:avLst/>
          </a:prstGeom>
          <a:noFill/>
          <a:ln/>
        </p:spPr>
        <p:txBody>
          <a:bodyPr wrap="square" lIns="0" tIns="0" rIns="0" bIns="0" rtlCol="0" anchor="ctr"/>
          <a:lstStyle/>
          <a:p>
            <a:pPr algn="ctr" indent="0" marL="0">
              <a:buNone/>
            </a:pPr>
            <a:r>
              <a:rPr lang="en-US" sz="850" b="1" dirty="0">
                <a:solidFill>
                  <a:srgbClr val="7B1E23"/>
                </a:solidFill>
                <a:latin typeface="Calibri" pitchFamily="34" charset="0"/>
                <a:ea typeface="Calibri" pitchFamily="34" charset="-122"/>
                <a:cs typeface="Calibri" pitchFamily="34" charset="-120"/>
              </a:rPr>
              <a:t>My RSVPs and receipts</a:t>
            </a:r>
            <a:endParaRPr lang="en-US" sz="850" dirty="0"/>
          </a:p>
        </p:txBody>
      </p:sp>
      <p:sp>
        <p:nvSpPr>
          <p:cNvPr id="43" name="Shape 37"/>
          <p:cNvSpPr/>
          <p:nvPr/>
        </p:nvSpPr>
        <p:spPr>
          <a:xfrm>
            <a:off x="6949440" y="5047488"/>
            <a:ext cx="2093976" cy="292608"/>
          </a:xfrm>
          <a:prstGeom prst="roundRect">
            <a:avLst>
              <a:gd name="adj" fmla="val 45455"/>
            </a:avLst>
          </a:prstGeom>
          <a:solidFill>
            <a:srgbClr val="FFFFFF"/>
          </a:solidFill>
          <a:ln w="12700">
            <a:solidFill>
              <a:srgbClr val="FFFFFF"/>
            </a:solidFill>
            <a:prstDash val="solid"/>
          </a:ln>
        </p:spPr>
      </p:sp>
      <p:sp>
        <p:nvSpPr>
          <p:cNvPr id="44" name="Text 38"/>
          <p:cNvSpPr txBox="1"/>
          <p:nvPr/>
        </p:nvSpPr>
        <p:spPr>
          <a:xfrm>
            <a:off x="6949440" y="5047488"/>
            <a:ext cx="2093976" cy="292608"/>
          </a:xfrm>
          <a:prstGeom prst="rect">
            <a:avLst/>
          </a:prstGeom>
          <a:noFill/>
          <a:ln/>
        </p:spPr>
        <p:txBody>
          <a:bodyPr wrap="square" lIns="0" tIns="0" rIns="0" bIns="0" rtlCol="0" anchor="ctr"/>
          <a:lstStyle/>
          <a:p>
            <a:pPr algn="ctr" indent="0" marL="0">
              <a:buNone/>
            </a:pPr>
            <a:r>
              <a:rPr lang="en-US" sz="850" b="1" dirty="0">
                <a:solidFill>
                  <a:srgbClr val="7B1E23"/>
                </a:solidFill>
                <a:latin typeface="Calibri" pitchFamily="34" charset="0"/>
                <a:ea typeface="Calibri" pitchFamily="34" charset="-122"/>
                <a:cs typeface="Calibri" pitchFamily="34" charset="-120"/>
              </a:rPr>
              <a:t>One-tap directions and pass</a:t>
            </a:r>
            <a:endParaRPr lang="en-US" sz="850" dirty="0"/>
          </a:p>
        </p:txBody>
      </p:sp>
      <p:sp>
        <p:nvSpPr>
          <p:cNvPr id="45" name="Shape 39"/>
          <p:cNvSpPr/>
          <p:nvPr/>
        </p:nvSpPr>
        <p:spPr>
          <a:xfrm>
            <a:off x="9153144" y="5047488"/>
            <a:ext cx="2093976" cy="292608"/>
          </a:xfrm>
          <a:prstGeom prst="roundRect">
            <a:avLst>
              <a:gd name="adj" fmla="val 45455"/>
            </a:avLst>
          </a:prstGeom>
          <a:solidFill>
            <a:srgbClr val="FFFFFF"/>
          </a:solidFill>
          <a:ln w="12700">
            <a:solidFill>
              <a:srgbClr val="FFFFFF"/>
            </a:solidFill>
            <a:prstDash val="solid"/>
          </a:ln>
        </p:spPr>
      </p:sp>
      <p:sp>
        <p:nvSpPr>
          <p:cNvPr id="46" name="Text 40"/>
          <p:cNvSpPr txBox="1"/>
          <p:nvPr/>
        </p:nvSpPr>
        <p:spPr>
          <a:xfrm>
            <a:off x="9153144" y="5047488"/>
            <a:ext cx="2093976" cy="292608"/>
          </a:xfrm>
          <a:prstGeom prst="rect">
            <a:avLst/>
          </a:prstGeom>
          <a:noFill/>
          <a:ln/>
        </p:spPr>
        <p:txBody>
          <a:bodyPr wrap="square" lIns="0" tIns="0" rIns="0" bIns="0" rtlCol="0" anchor="ctr"/>
          <a:lstStyle/>
          <a:p>
            <a:pPr algn="ctr" indent="0" marL="0">
              <a:buNone/>
            </a:pPr>
            <a:r>
              <a:rPr lang="en-US" sz="850" b="1" dirty="0">
                <a:solidFill>
                  <a:srgbClr val="7B1E23"/>
                </a:solidFill>
                <a:latin typeface="Calibri" pitchFamily="34" charset="0"/>
                <a:ea typeface="Calibri" pitchFamily="34" charset="-122"/>
                <a:cs typeface="Calibri" pitchFamily="34" charset="-120"/>
              </a:rPr>
              <a:t>Status before you travel</a:t>
            </a:r>
            <a:endParaRPr lang="en-US" sz="850" dirty="0"/>
          </a:p>
        </p:txBody>
      </p:sp>
      <p:sp>
        <p:nvSpPr>
          <p:cNvPr id="47" name="Shape 41"/>
          <p:cNvSpPr/>
          <p:nvPr/>
        </p:nvSpPr>
        <p:spPr>
          <a:xfrm>
            <a:off x="6949440" y="5394960"/>
            <a:ext cx="2093976" cy="292608"/>
          </a:xfrm>
          <a:prstGeom prst="roundRect">
            <a:avLst>
              <a:gd name="adj" fmla="val 45455"/>
            </a:avLst>
          </a:prstGeom>
          <a:solidFill>
            <a:srgbClr val="FFFFFF"/>
          </a:solidFill>
          <a:ln w="12700">
            <a:solidFill>
              <a:srgbClr val="FFFFFF"/>
            </a:solidFill>
            <a:prstDash val="solid"/>
          </a:ln>
        </p:spPr>
      </p:sp>
      <p:sp>
        <p:nvSpPr>
          <p:cNvPr id="48" name="Text 42"/>
          <p:cNvSpPr txBox="1"/>
          <p:nvPr/>
        </p:nvSpPr>
        <p:spPr>
          <a:xfrm>
            <a:off x="6949440" y="5394960"/>
            <a:ext cx="2093976" cy="292608"/>
          </a:xfrm>
          <a:prstGeom prst="rect">
            <a:avLst/>
          </a:prstGeom>
          <a:noFill/>
          <a:ln/>
        </p:spPr>
        <p:txBody>
          <a:bodyPr wrap="square" lIns="0" tIns="0" rIns="0" bIns="0" rtlCol="0" anchor="ctr"/>
          <a:lstStyle/>
          <a:p>
            <a:pPr algn="ctr" indent="0" marL="0">
              <a:buNone/>
            </a:pPr>
            <a:r>
              <a:rPr lang="en-US" sz="850" b="1" dirty="0">
                <a:solidFill>
                  <a:srgbClr val="7B1E23"/>
                </a:solidFill>
                <a:latin typeface="Calibri" pitchFamily="34" charset="0"/>
                <a:ea typeface="Calibri" pitchFamily="34" charset="-122"/>
                <a:cs typeface="Calibri" pitchFamily="34" charset="-120"/>
              </a:rPr>
              <a:t>A voice for closures and changes</a:t>
            </a:r>
            <a:endParaRPr lang="en-US" sz="850" dirty="0"/>
          </a:p>
        </p:txBody>
      </p:sp>
      <p:sp>
        <p:nvSpPr>
          <p:cNvPr id="49" name="Shape 43"/>
          <p:cNvSpPr/>
          <p:nvPr/>
        </p:nvSpPr>
        <p:spPr>
          <a:xfrm>
            <a:off x="9153144" y="5394960"/>
            <a:ext cx="2093976" cy="292608"/>
          </a:xfrm>
          <a:prstGeom prst="roundRect">
            <a:avLst>
              <a:gd name="adj" fmla="val 45455"/>
            </a:avLst>
          </a:prstGeom>
          <a:solidFill>
            <a:srgbClr val="FFFFFF"/>
          </a:solidFill>
          <a:ln w="12700">
            <a:solidFill>
              <a:srgbClr val="FFFFFF"/>
            </a:solidFill>
            <a:prstDash val="solid"/>
          </a:ln>
        </p:spPr>
      </p:sp>
      <p:sp>
        <p:nvSpPr>
          <p:cNvPr id="50" name="Text 44"/>
          <p:cNvSpPr txBox="1"/>
          <p:nvPr/>
        </p:nvSpPr>
        <p:spPr>
          <a:xfrm>
            <a:off x="9153144" y="5394960"/>
            <a:ext cx="2093976" cy="292608"/>
          </a:xfrm>
          <a:prstGeom prst="rect">
            <a:avLst/>
          </a:prstGeom>
          <a:noFill/>
          <a:ln/>
        </p:spPr>
        <p:txBody>
          <a:bodyPr wrap="square" lIns="0" tIns="0" rIns="0" bIns="0" rtlCol="0" anchor="ctr"/>
          <a:lstStyle/>
          <a:p>
            <a:pPr algn="ctr" indent="0" marL="0">
              <a:buNone/>
            </a:pPr>
            <a:r>
              <a:rPr lang="en-US" sz="850" b="1" dirty="0">
                <a:solidFill>
                  <a:srgbClr val="7B1E23"/>
                </a:solidFill>
                <a:latin typeface="Calibri" pitchFamily="34" charset="0"/>
                <a:ea typeface="Calibri" pitchFamily="34" charset="-122"/>
                <a:cs typeface="Calibri" pitchFamily="34" charset="-120"/>
              </a:rPr>
              <a:t>Status you can trust offline</a:t>
            </a:r>
            <a:endParaRPr lang="en-US" sz="850" dirty="0"/>
          </a:p>
        </p:txBody>
      </p:sp>
      <p:sp>
        <p:nvSpPr>
          <p:cNvPr id="51" name="Text 45"/>
          <p:cNvSpPr txBox="1"/>
          <p:nvPr/>
        </p:nvSpPr>
        <p:spPr>
          <a:xfrm>
            <a:off x="6949440" y="5760720"/>
            <a:ext cx="4297680" cy="237744"/>
          </a:xfrm>
          <a:prstGeom prst="rect">
            <a:avLst/>
          </a:prstGeom>
          <a:noFill/>
          <a:ln/>
        </p:spPr>
        <p:txBody>
          <a:bodyPr wrap="square" lIns="0" tIns="0" rIns="0" bIns="0" rtlCol="0" anchor="ctr"/>
          <a:lstStyle/>
          <a:p>
            <a:pPr indent="0" marL="0">
              <a:buNone/>
            </a:pPr>
            <a:r>
              <a:rPr lang="en-US" sz="950" i="1" dirty="0">
                <a:solidFill>
                  <a:srgbClr val="6E655C"/>
                </a:solidFill>
                <a:latin typeface="Calibri" pitchFamily="34" charset="0"/>
                <a:ea typeface="Calibri" pitchFamily="34" charset="-122"/>
                <a:cs typeface="Calibri" pitchFamily="34" charset="-120"/>
              </a:rPr>
              <a:t>A complement to the website — not a replacement for it.</a:t>
            </a:r>
            <a:endParaRPr lang="en-US" sz="950" dirty="0"/>
          </a:p>
        </p:txBody>
      </p:sp>
      <p:sp>
        <p:nvSpPr>
          <p:cNvPr id="52" name="Text 46"/>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Website capabilities listed above are confirmed from the temple's own site: Services / Pooja Events, Calendar and MTS Digital Calendar, Donate (square foot, monthly, stocks), Volunteer Sign Up and MTS Live. Reviewed September 2026 — murugantempleofstlouis.org</a:t>
            </a:r>
            <a:endParaRPr lang="en-US" sz="850" dirty="0"/>
          </a:p>
        </p:txBody>
      </p:sp>
      <p:sp>
        <p:nvSpPr>
          <p:cNvPr id="54" name="Text 47"/>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TODAY'S FRICTION</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Where devotees and volunteers lose time today</a:t>
            </a:r>
            <a:endParaRPr lang="en-US" sz="3200" dirty="0"/>
          </a:p>
        </p:txBody>
      </p:sp>
      <p:sp>
        <p:nvSpPr>
          <p:cNvPr id="5" name="Text 3"/>
          <p:cNvSpPr txBox="1"/>
          <p:nvPr/>
        </p:nvSpPr>
        <p:spPr>
          <a:xfrm>
            <a:off x="777240" y="1481328"/>
            <a:ext cx="5120640" cy="219456"/>
          </a:xfrm>
          <a:prstGeom prst="rect">
            <a:avLst/>
          </a:prstGeom>
          <a:noFill/>
          <a:ln/>
        </p:spPr>
        <p:txBody>
          <a:bodyPr wrap="square" lIns="0" tIns="0" rIns="0" bIns="0" rtlCol="0" anchor="ctr"/>
          <a:lstStyle/>
          <a:p>
            <a:pPr indent="0" marL="0">
              <a:buNone/>
            </a:pPr>
            <a:r>
              <a:rPr lang="en-US" sz="1000" b="1" spc="160" kern="0" dirty="0">
                <a:solidFill>
                  <a:srgbClr val="6E655C"/>
                </a:solidFill>
                <a:latin typeface="Calibri" pitchFamily="34" charset="0"/>
                <a:ea typeface="Calibri" pitchFamily="34" charset="-122"/>
                <a:cs typeface="Calibri" pitchFamily="34" charset="-120"/>
              </a:rPr>
              <a:t>FOR DEVOTEES</a:t>
            </a:r>
            <a:endParaRPr lang="en-US" sz="1000" dirty="0"/>
          </a:p>
        </p:txBody>
      </p:sp>
      <p:sp>
        <p:nvSpPr>
          <p:cNvPr id="6" name="Text 4"/>
          <p:cNvSpPr txBox="1"/>
          <p:nvPr/>
        </p:nvSpPr>
        <p:spPr>
          <a:xfrm>
            <a:off x="6355080" y="1481328"/>
            <a:ext cx="5120640" cy="219456"/>
          </a:xfrm>
          <a:prstGeom prst="rect">
            <a:avLst/>
          </a:prstGeom>
          <a:noFill/>
          <a:ln/>
        </p:spPr>
        <p:txBody>
          <a:bodyPr wrap="square" lIns="0" tIns="0" rIns="0" bIns="0" rtlCol="0" anchor="ctr"/>
          <a:lstStyle/>
          <a:p>
            <a:pPr indent="0" marL="0">
              <a:buNone/>
            </a:pPr>
            <a:r>
              <a:rPr lang="en-US" sz="1000" b="1" spc="160" kern="0" dirty="0">
                <a:solidFill>
                  <a:srgbClr val="6E655C"/>
                </a:solidFill>
                <a:latin typeface="Calibri" pitchFamily="34" charset="0"/>
                <a:ea typeface="Calibri" pitchFamily="34" charset="-122"/>
                <a:cs typeface="Calibri" pitchFamily="34" charset="-120"/>
              </a:rPr>
              <a:t>FOR THE TEMPLE TEAM</a:t>
            </a:r>
            <a:endParaRPr lang="en-US" sz="1000" dirty="0"/>
          </a:p>
        </p:txBody>
      </p:sp>
      <p:sp>
        <p:nvSpPr>
          <p:cNvPr id="7" name="Shape 5"/>
          <p:cNvSpPr/>
          <p:nvPr/>
        </p:nvSpPr>
        <p:spPr>
          <a:xfrm>
            <a:off x="777240" y="1783080"/>
            <a:ext cx="5029200" cy="1243584"/>
          </a:xfrm>
          <a:prstGeom prst="roundRect">
            <a:avLst>
              <a:gd name="adj" fmla="val 9559"/>
            </a:avLst>
          </a:prstGeom>
          <a:solidFill>
            <a:srgbClr val="FFFFFF"/>
          </a:solidFill>
          <a:ln w="12700">
            <a:solidFill>
              <a:srgbClr val="E6DCCB"/>
            </a:solidFill>
            <a:prstDash val="solid"/>
          </a:ln>
        </p:spPr>
      </p:sp>
      <p:sp>
        <p:nvSpPr>
          <p:cNvPr id="8" name="Shape 6"/>
          <p:cNvSpPr/>
          <p:nvPr/>
        </p:nvSpPr>
        <p:spPr>
          <a:xfrm>
            <a:off x="996696" y="1965960"/>
            <a:ext cx="1572768" cy="237744"/>
          </a:xfrm>
          <a:prstGeom prst="roundRect">
            <a:avLst>
              <a:gd name="adj" fmla="val 45455"/>
            </a:avLst>
          </a:prstGeom>
          <a:solidFill>
            <a:srgbClr val="E7F1EA"/>
          </a:solidFill>
          <a:ln w="12700">
            <a:solidFill>
              <a:srgbClr val="E7F1EA"/>
            </a:solidFill>
            <a:prstDash val="solid"/>
          </a:ln>
        </p:spPr>
      </p:sp>
      <p:sp>
        <p:nvSpPr>
          <p:cNvPr id="9" name="Text 7"/>
          <p:cNvSpPr txBox="1"/>
          <p:nvPr/>
        </p:nvSpPr>
        <p:spPr>
          <a:xfrm>
            <a:off x="996696" y="1965960"/>
            <a:ext cx="1572768" cy="237744"/>
          </a:xfrm>
          <a:prstGeom prst="rect">
            <a:avLst/>
          </a:prstGeom>
          <a:noFill/>
          <a:ln/>
        </p:spPr>
        <p:txBody>
          <a:bodyPr wrap="square" lIns="0" tIns="0" rIns="0" bIns="0" rtlCol="0" anchor="ctr"/>
          <a:lstStyle/>
          <a:p>
            <a:pPr algn="ctr" indent="0" marL="0">
              <a:buNone/>
            </a:pPr>
            <a:r>
              <a:rPr lang="en-US" sz="750" b="1" dirty="0">
                <a:solidFill>
                  <a:srgbClr val="2E7D4F"/>
                </a:solidFill>
                <a:latin typeface="Calibri" pitchFamily="34" charset="0"/>
                <a:ea typeface="Calibri" pitchFamily="34" charset="-122"/>
                <a:cs typeface="Calibri" pitchFamily="34" charset="-120"/>
              </a:rPr>
              <a:t>CONFIRMED ON SITE</a:t>
            </a:r>
            <a:endParaRPr lang="en-US" sz="750" dirty="0"/>
          </a:p>
        </p:txBody>
      </p:sp>
      <p:sp>
        <p:nvSpPr>
          <p:cNvPr id="10" name="Text 8"/>
          <p:cNvSpPr txBox="1"/>
          <p:nvPr/>
        </p:nvSpPr>
        <p:spPr>
          <a:xfrm>
            <a:off x="996696" y="2267712"/>
            <a:ext cx="4590288" cy="237744"/>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You have to remember to check</a:t>
            </a:r>
            <a:endParaRPr lang="en-US" sz="1250" dirty="0"/>
          </a:p>
        </p:txBody>
      </p:sp>
      <p:sp>
        <p:nvSpPr>
          <p:cNvPr id="11" name="Text 9"/>
          <p:cNvSpPr txBox="1"/>
          <p:nvPr/>
        </p:nvSpPr>
        <p:spPr>
          <a:xfrm>
            <a:off x="996696" y="2523744"/>
            <a:ext cx="4590288" cy="42062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The live page asks devotees to bookmark it and come back to look for a stream. Nothing tells a family that one has started.</a:t>
            </a:r>
            <a:endParaRPr lang="en-US" sz="950" dirty="0"/>
          </a:p>
        </p:txBody>
      </p:sp>
      <p:sp>
        <p:nvSpPr>
          <p:cNvPr id="12" name="Shape 10"/>
          <p:cNvSpPr/>
          <p:nvPr/>
        </p:nvSpPr>
        <p:spPr>
          <a:xfrm>
            <a:off x="777240" y="3154680"/>
            <a:ext cx="5029200" cy="1243584"/>
          </a:xfrm>
          <a:prstGeom prst="roundRect">
            <a:avLst>
              <a:gd name="adj" fmla="val 9559"/>
            </a:avLst>
          </a:prstGeom>
          <a:solidFill>
            <a:srgbClr val="FFFFFF"/>
          </a:solidFill>
          <a:ln w="12700">
            <a:solidFill>
              <a:srgbClr val="E6DCCB"/>
            </a:solidFill>
            <a:prstDash val="solid"/>
          </a:ln>
        </p:spPr>
      </p:sp>
      <p:sp>
        <p:nvSpPr>
          <p:cNvPr id="13" name="Shape 11"/>
          <p:cNvSpPr/>
          <p:nvPr/>
        </p:nvSpPr>
        <p:spPr>
          <a:xfrm>
            <a:off x="996696" y="3337560"/>
            <a:ext cx="1572768" cy="237744"/>
          </a:xfrm>
          <a:prstGeom prst="roundRect">
            <a:avLst>
              <a:gd name="adj" fmla="val 45455"/>
            </a:avLst>
          </a:prstGeom>
          <a:solidFill>
            <a:srgbClr val="E7F1EA"/>
          </a:solidFill>
          <a:ln w="12700">
            <a:solidFill>
              <a:srgbClr val="E7F1EA"/>
            </a:solidFill>
            <a:prstDash val="solid"/>
          </a:ln>
        </p:spPr>
      </p:sp>
      <p:sp>
        <p:nvSpPr>
          <p:cNvPr id="14" name="Text 12"/>
          <p:cNvSpPr txBox="1"/>
          <p:nvPr/>
        </p:nvSpPr>
        <p:spPr>
          <a:xfrm>
            <a:off x="996696" y="3337560"/>
            <a:ext cx="1572768" cy="237744"/>
          </a:xfrm>
          <a:prstGeom prst="rect">
            <a:avLst/>
          </a:prstGeom>
          <a:noFill/>
          <a:ln/>
        </p:spPr>
        <p:txBody>
          <a:bodyPr wrap="square" lIns="0" tIns="0" rIns="0" bIns="0" rtlCol="0" anchor="ctr"/>
          <a:lstStyle/>
          <a:p>
            <a:pPr algn="ctr" indent="0" marL="0">
              <a:buNone/>
            </a:pPr>
            <a:r>
              <a:rPr lang="en-US" sz="750" b="1" dirty="0">
                <a:solidFill>
                  <a:srgbClr val="2E7D4F"/>
                </a:solidFill>
                <a:latin typeface="Calibri" pitchFamily="34" charset="0"/>
                <a:ea typeface="Calibri" pitchFamily="34" charset="-122"/>
                <a:cs typeface="Calibri" pitchFamily="34" charset="-120"/>
              </a:rPr>
              <a:t>CONFIRMED ON SITE</a:t>
            </a:r>
            <a:endParaRPr lang="en-US" sz="750" dirty="0"/>
          </a:p>
        </p:txBody>
      </p:sp>
      <p:sp>
        <p:nvSpPr>
          <p:cNvPr id="15" name="Text 13"/>
          <p:cNvSpPr txBox="1"/>
          <p:nvPr/>
        </p:nvSpPr>
        <p:spPr>
          <a:xfrm>
            <a:off x="996696" y="3639312"/>
            <a:ext cx="4590288" cy="237744"/>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Attending, sponsoring and giving share one basket</a:t>
            </a:r>
            <a:endParaRPr lang="en-US" sz="1250" dirty="0"/>
          </a:p>
        </p:txBody>
      </p:sp>
      <p:sp>
        <p:nvSpPr>
          <p:cNvPr id="16" name="Text 14"/>
          <p:cNvSpPr txBox="1"/>
          <p:nvPr/>
        </p:nvSpPr>
        <p:spPr>
          <a:xfrm>
            <a:off x="996696" y="3895344"/>
            <a:ext cx="4590288" cy="42062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Pooja events, abhishekam sponsorships and donations all move through the same store and cart, so quite different intentions look alike.</a:t>
            </a:r>
            <a:endParaRPr lang="en-US" sz="950" dirty="0"/>
          </a:p>
        </p:txBody>
      </p:sp>
      <p:sp>
        <p:nvSpPr>
          <p:cNvPr id="17" name="Shape 15"/>
          <p:cNvSpPr/>
          <p:nvPr/>
        </p:nvSpPr>
        <p:spPr>
          <a:xfrm>
            <a:off x="777240" y="4526280"/>
            <a:ext cx="5029200" cy="1243584"/>
          </a:xfrm>
          <a:prstGeom prst="roundRect">
            <a:avLst>
              <a:gd name="adj" fmla="val 9559"/>
            </a:avLst>
          </a:prstGeom>
          <a:solidFill>
            <a:srgbClr val="FFFFFF"/>
          </a:solidFill>
          <a:ln w="12700">
            <a:solidFill>
              <a:srgbClr val="E6DCCB"/>
            </a:solidFill>
            <a:prstDash val="solid"/>
          </a:ln>
        </p:spPr>
      </p:sp>
      <p:sp>
        <p:nvSpPr>
          <p:cNvPr id="18" name="Shape 16"/>
          <p:cNvSpPr/>
          <p:nvPr/>
        </p:nvSpPr>
        <p:spPr>
          <a:xfrm>
            <a:off x="996696" y="4709160"/>
            <a:ext cx="1572768" cy="237744"/>
          </a:xfrm>
          <a:prstGeom prst="roundRect">
            <a:avLst>
              <a:gd name="adj" fmla="val 45455"/>
            </a:avLst>
          </a:prstGeom>
          <a:solidFill>
            <a:srgbClr val="E7F1EA"/>
          </a:solidFill>
          <a:ln w="12700">
            <a:solidFill>
              <a:srgbClr val="E7F1EA"/>
            </a:solidFill>
            <a:prstDash val="solid"/>
          </a:ln>
        </p:spPr>
      </p:sp>
      <p:sp>
        <p:nvSpPr>
          <p:cNvPr id="19" name="Text 17"/>
          <p:cNvSpPr txBox="1"/>
          <p:nvPr/>
        </p:nvSpPr>
        <p:spPr>
          <a:xfrm>
            <a:off x="996696" y="4709160"/>
            <a:ext cx="1572768" cy="237744"/>
          </a:xfrm>
          <a:prstGeom prst="rect">
            <a:avLst/>
          </a:prstGeom>
          <a:noFill/>
          <a:ln/>
        </p:spPr>
        <p:txBody>
          <a:bodyPr wrap="square" lIns="0" tIns="0" rIns="0" bIns="0" rtlCol="0" anchor="ctr"/>
          <a:lstStyle/>
          <a:p>
            <a:pPr algn="ctr" indent="0" marL="0">
              <a:buNone/>
            </a:pPr>
            <a:r>
              <a:rPr lang="en-US" sz="750" b="1" dirty="0">
                <a:solidFill>
                  <a:srgbClr val="2E7D4F"/>
                </a:solidFill>
                <a:latin typeface="Calibri" pitchFamily="34" charset="0"/>
                <a:ea typeface="Calibri" pitchFamily="34" charset="-122"/>
                <a:cs typeface="Calibri" pitchFamily="34" charset="-120"/>
              </a:rPr>
              <a:t>CONFIRMED ON SITE</a:t>
            </a:r>
            <a:endParaRPr lang="en-US" sz="750" dirty="0"/>
          </a:p>
        </p:txBody>
      </p:sp>
      <p:sp>
        <p:nvSpPr>
          <p:cNvPr id="20" name="Text 18"/>
          <p:cNvSpPr txBox="1"/>
          <p:nvPr/>
        </p:nvSpPr>
        <p:spPr>
          <a:xfrm>
            <a:off x="996696" y="5010912"/>
            <a:ext cx="4590288" cy="237744"/>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Visit basics are spread across pages</a:t>
            </a:r>
            <a:endParaRPr lang="en-US" sz="1250" dirty="0"/>
          </a:p>
        </p:txBody>
      </p:sp>
      <p:sp>
        <p:nvSpPr>
          <p:cNvPr id="21" name="Text 19"/>
          <p:cNvSpPr txBox="1"/>
          <p:nvPr/>
        </p:nvSpPr>
        <p:spPr>
          <a:xfrm>
            <a:off x="996696" y="5266944"/>
            <a:ext cx="4590288" cy="42062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Calendar, digital calendar and cultural events sit on separate pages, and opening hours are not published on the site at all.</a:t>
            </a:r>
            <a:endParaRPr lang="en-US" sz="950" dirty="0"/>
          </a:p>
        </p:txBody>
      </p:sp>
      <p:sp>
        <p:nvSpPr>
          <p:cNvPr id="22" name="Shape 20"/>
          <p:cNvSpPr/>
          <p:nvPr/>
        </p:nvSpPr>
        <p:spPr>
          <a:xfrm>
            <a:off x="6355080" y="1783080"/>
            <a:ext cx="5029200" cy="1243584"/>
          </a:xfrm>
          <a:prstGeom prst="roundRect">
            <a:avLst>
              <a:gd name="adj" fmla="val 9559"/>
            </a:avLst>
          </a:prstGeom>
          <a:solidFill>
            <a:srgbClr val="FFFFFF"/>
          </a:solidFill>
          <a:ln w="12700">
            <a:solidFill>
              <a:srgbClr val="E6DCCB"/>
            </a:solidFill>
            <a:prstDash val="solid"/>
          </a:ln>
        </p:spPr>
      </p:sp>
      <p:sp>
        <p:nvSpPr>
          <p:cNvPr id="23" name="Shape 21"/>
          <p:cNvSpPr/>
          <p:nvPr/>
        </p:nvSpPr>
        <p:spPr>
          <a:xfrm>
            <a:off x="6574536" y="1965960"/>
            <a:ext cx="2139696" cy="237744"/>
          </a:xfrm>
          <a:prstGeom prst="roundRect">
            <a:avLst>
              <a:gd name="adj" fmla="val 45455"/>
            </a:avLst>
          </a:prstGeom>
          <a:solidFill>
            <a:srgbClr val="FAF1DA"/>
          </a:solidFill>
          <a:ln w="12700">
            <a:solidFill>
              <a:srgbClr val="FAF1DA"/>
            </a:solidFill>
            <a:prstDash val="solid"/>
          </a:ln>
        </p:spPr>
      </p:sp>
      <p:sp>
        <p:nvSpPr>
          <p:cNvPr id="24" name="Text 22"/>
          <p:cNvSpPr txBox="1"/>
          <p:nvPr/>
        </p:nvSpPr>
        <p:spPr>
          <a:xfrm>
            <a:off x="6574536" y="1965960"/>
            <a:ext cx="2139696" cy="237744"/>
          </a:xfrm>
          <a:prstGeom prst="rect">
            <a:avLst/>
          </a:prstGeom>
          <a:noFill/>
          <a:ln/>
        </p:spPr>
        <p:txBody>
          <a:bodyPr wrap="square" lIns="0" tIns="0" rIns="0" bIns="0" rtlCol="0" anchor="ctr"/>
          <a:lstStyle/>
          <a:p>
            <a:pPr algn="ctr" indent="0" marL="0">
              <a:buNone/>
            </a:pPr>
            <a:r>
              <a:rPr lang="en-US" sz="750" b="1" dirty="0">
                <a:solidFill>
                  <a:srgbClr val="8A6A10"/>
                </a:solidFill>
                <a:latin typeface="Calibri" pitchFamily="34" charset="0"/>
                <a:ea typeface="Calibri" pitchFamily="34" charset="-122"/>
                <a:cs typeface="Calibri" pitchFamily="34" charset="-120"/>
              </a:rPr>
              <a:t>HYPOTHESIS — TO TEST IN DISCOVERY</a:t>
            </a:r>
            <a:endParaRPr lang="en-US" sz="750" dirty="0"/>
          </a:p>
        </p:txBody>
      </p:sp>
      <p:sp>
        <p:nvSpPr>
          <p:cNvPr id="25" name="Text 23"/>
          <p:cNvSpPr txBox="1"/>
          <p:nvPr/>
        </p:nvSpPr>
        <p:spPr>
          <a:xfrm>
            <a:off x="6574536" y="2267712"/>
            <a:ext cx="4590288" cy="237744"/>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The same questions, over and over</a:t>
            </a:r>
            <a:endParaRPr lang="en-US" sz="1250" dirty="0"/>
          </a:p>
        </p:txBody>
      </p:sp>
      <p:sp>
        <p:nvSpPr>
          <p:cNvPr id="26" name="Text 24"/>
          <p:cNvSpPr txBox="1"/>
          <p:nvPr/>
        </p:nvSpPr>
        <p:spPr>
          <a:xfrm>
            <a:off x="6574536" y="2523744"/>
            <a:ext cx="4590288" cy="42062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Volunteers and office staff likely spend real time answering timing, parking and service questions one at a time.</a:t>
            </a:r>
            <a:endParaRPr lang="en-US" sz="950" dirty="0"/>
          </a:p>
        </p:txBody>
      </p:sp>
      <p:sp>
        <p:nvSpPr>
          <p:cNvPr id="27" name="Shape 25"/>
          <p:cNvSpPr/>
          <p:nvPr/>
        </p:nvSpPr>
        <p:spPr>
          <a:xfrm>
            <a:off x="6355080" y="3154680"/>
            <a:ext cx="5029200" cy="1243584"/>
          </a:xfrm>
          <a:prstGeom prst="roundRect">
            <a:avLst>
              <a:gd name="adj" fmla="val 9559"/>
            </a:avLst>
          </a:prstGeom>
          <a:solidFill>
            <a:srgbClr val="FFFFFF"/>
          </a:solidFill>
          <a:ln w="12700">
            <a:solidFill>
              <a:srgbClr val="E6DCCB"/>
            </a:solidFill>
            <a:prstDash val="solid"/>
          </a:ln>
        </p:spPr>
      </p:sp>
      <p:sp>
        <p:nvSpPr>
          <p:cNvPr id="28" name="Shape 26"/>
          <p:cNvSpPr/>
          <p:nvPr/>
        </p:nvSpPr>
        <p:spPr>
          <a:xfrm>
            <a:off x="6574536" y="3337560"/>
            <a:ext cx="2139696" cy="237744"/>
          </a:xfrm>
          <a:prstGeom prst="roundRect">
            <a:avLst>
              <a:gd name="adj" fmla="val 45455"/>
            </a:avLst>
          </a:prstGeom>
          <a:solidFill>
            <a:srgbClr val="FAF1DA"/>
          </a:solidFill>
          <a:ln w="12700">
            <a:solidFill>
              <a:srgbClr val="FAF1DA"/>
            </a:solidFill>
            <a:prstDash val="solid"/>
          </a:ln>
        </p:spPr>
      </p:sp>
      <p:sp>
        <p:nvSpPr>
          <p:cNvPr id="29" name="Text 27"/>
          <p:cNvSpPr txBox="1"/>
          <p:nvPr/>
        </p:nvSpPr>
        <p:spPr>
          <a:xfrm>
            <a:off x="6574536" y="3337560"/>
            <a:ext cx="2139696" cy="237744"/>
          </a:xfrm>
          <a:prstGeom prst="rect">
            <a:avLst/>
          </a:prstGeom>
          <a:noFill/>
          <a:ln/>
        </p:spPr>
        <p:txBody>
          <a:bodyPr wrap="square" lIns="0" tIns="0" rIns="0" bIns="0" rtlCol="0" anchor="ctr"/>
          <a:lstStyle/>
          <a:p>
            <a:pPr algn="ctr" indent="0" marL="0">
              <a:buNone/>
            </a:pPr>
            <a:r>
              <a:rPr lang="en-US" sz="750" b="1" dirty="0">
                <a:solidFill>
                  <a:srgbClr val="8A6A10"/>
                </a:solidFill>
                <a:latin typeface="Calibri" pitchFamily="34" charset="0"/>
                <a:ea typeface="Calibri" pitchFamily="34" charset="-122"/>
                <a:cs typeface="Calibri" pitchFamily="34" charset="-120"/>
              </a:rPr>
              <a:t>HYPOTHESIS — TO TEST IN DISCOVERY</a:t>
            </a:r>
            <a:endParaRPr lang="en-US" sz="750" dirty="0"/>
          </a:p>
        </p:txBody>
      </p:sp>
      <p:sp>
        <p:nvSpPr>
          <p:cNvPr id="30" name="Text 28"/>
          <p:cNvSpPr txBox="1"/>
          <p:nvPr/>
        </p:nvSpPr>
        <p:spPr>
          <a:xfrm>
            <a:off x="6574536" y="3639312"/>
            <a:ext cx="4590288" cy="237744"/>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No fast way to tell everybody</a:t>
            </a:r>
            <a:endParaRPr lang="en-US" sz="1250" dirty="0"/>
          </a:p>
        </p:txBody>
      </p:sp>
      <p:sp>
        <p:nvSpPr>
          <p:cNvPr id="31" name="Text 29"/>
          <p:cNvSpPr txBox="1"/>
          <p:nvPr/>
        </p:nvSpPr>
        <p:spPr>
          <a:xfrm>
            <a:off x="6574536" y="3895344"/>
            <a:ext cx="4590288" cy="42062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A time change or a weather closure has no single channel that reliably reaches the families who planned to come.</a:t>
            </a:r>
            <a:endParaRPr lang="en-US" sz="950" dirty="0"/>
          </a:p>
        </p:txBody>
      </p:sp>
      <p:sp>
        <p:nvSpPr>
          <p:cNvPr id="32" name="Shape 30"/>
          <p:cNvSpPr/>
          <p:nvPr/>
        </p:nvSpPr>
        <p:spPr>
          <a:xfrm>
            <a:off x="6355080" y="4526280"/>
            <a:ext cx="5029200" cy="1243584"/>
          </a:xfrm>
          <a:prstGeom prst="roundRect">
            <a:avLst>
              <a:gd name="adj" fmla="val 9559"/>
            </a:avLst>
          </a:prstGeom>
          <a:solidFill>
            <a:srgbClr val="FFFFFF"/>
          </a:solidFill>
          <a:ln w="12700">
            <a:solidFill>
              <a:srgbClr val="E6DCCB"/>
            </a:solidFill>
            <a:prstDash val="solid"/>
          </a:ln>
        </p:spPr>
      </p:sp>
      <p:sp>
        <p:nvSpPr>
          <p:cNvPr id="33" name="Shape 31"/>
          <p:cNvSpPr/>
          <p:nvPr/>
        </p:nvSpPr>
        <p:spPr>
          <a:xfrm>
            <a:off x="6574536" y="4709160"/>
            <a:ext cx="2139696" cy="237744"/>
          </a:xfrm>
          <a:prstGeom prst="roundRect">
            <a:avLst>
              <a:gd name="adj" fmla="val 45455"/>
            </a:avLst>
          </a:prstGeom>
          <a:solidFill>
            <a:srgbClr val="FAF1DA"/>
          </a:solidFill>
          <a:ln w="12700">
            <a:solidFill>
              <a:srgbClr val="FAF1DA"/>
            </a:solidFill>
            <a:prstDash val="solid"/>
          </a:ln>
        </p:spPr>
      </p:sp>
      <p:sp>
        <p:nvSpPr>
          <p:cNvPr id="34" name="Text 32"/>
          <p:cNvSpPr txBox="1"/>
          <p:nvPr/>
        </p:nvSpPr>
        <p:spPr>
          <a:xfrm>
            <a:off x="6574536" y="4709160"/>
            <a:ext cx="2139696" cy="237744"/>
          </a:xfrm>
          <a:prstGeom prst="rect">
            <a:avLst/>
          </a:prstGeom>
          <a:noFill/>
          <a:ln/>
        </p:spPr>
        <p:txBody>
          <a:bodyPr wrap="square" lIns="0" tIns="0" rIns="0" bIns="0" rtlCol="0" anchor="ctr"/>
          <a:lstStyle/>
          <a:p>
            <a:pPr algn="ctr" indent="0" marL="0">
              <a:buNone/>
            </a:pPr>
            <a:r>
              <a:rPr lang="en-US" sz="750" b="1" dirty="0">
                <a:solidFill>
                  <a:srgbClr val="8A6A10"/>
                </a:solidFill>
                <a:latin typeface="Calibri" pitchFamily="34" charset="0"/>
                <a:ea typeface="Calibri" pitchFamily="34" charset="-122"/>
                <a:cs typeface="Calibri" pitchFamily="34" charset="-120"/>
              </a:rPr>
              <a:t>HYPOTHESIS — TO TEST IN DISCOVERY</a:t>
            </a:r>
            <a:endParaRPr lang="en-US" sz="750" dirty="0"/>
          </a:p>
        </p:txBody>
      </p:sp>
      <p:sp>
        <p:nvSpPr>
          <p:cNvPr id="35" name="Text 33"/>
          <p:cNvSpPr txBox="1"/>
          <p:nvPr/>
        </p:nvSpPr>
        <p:spPr>
          <a:xfrm>
            <a:off x="6574536" y="5010912"/>
            <a:ext cx="4590288" cy="237744"/>
          </a:xfrm>
          <a:prstGeom prst="rect">
            <a:avLst/>
          </a:prstGeom>
          <a:noFill/>
          <a:ln/>
        </p:spPr>
        <p:txBody>
          <a:bodyPr wrap="square" lIns="0" tIns="0" rIns="0" bIns="0" rtlCol="0" anchor="ctr"/>
          <a:lstStyle/>
          <a:p>
            <a:pPr indent="0" marL="0">
              <a:buNone/>
            </a:pPr>
            <a:r>
              <a:rPr lang="en-US" sz="1250" b="1" dirty="0">
                <a:solidFill>
                  <a:srgbClr val="2B2724"/>
                </a:solidFill>
                <a:latin typeface="Calibri" pitchFamily="34" charset="0"/>
                <a:ea typeface="Calibri" pitchFamily="34" charset="-122"/>
                <a:cs typeface="Calibri" pitchFamily="34" charset="-120"/>
              </a:rPr>
              <a:t>Volunteers coordinated away from the event</a:t>
            </a:r>
            <a:endParaRPr lang="en-US" sz="1250" dirty="0"/>
          </a:p>
        </p:txBody>
      </p:sp>
      <p:sp>
        <p:nvSpPr>
          <p:cNvPr id="36" name="Text 34"/>
          <p:cNvSpPr txBox="1"/>
          <p:nvPr/>
        </p:nvSpPr>
        <p:spPr>
          <a:xfrm>
            <a:off x="6574536" y="5266944"/>
            <a:ext cx="4590288" cy="42062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Sign-up is a separate form, not attached to the event a volunteer is helping with. The workload this creates needs measuring.</a:t>
            </a:r>
            <a:endParaRPr lang="en-US" sz="950" dirty="0"/>
          </a:p>
        </p:txBody>
      </p:sp>
      <p:sp>
        <p:nvSpPr>
          <p:cNvPr id="37" name="Shape 35"/>
          <p:cNvSpPr/>
          <p:nvPr/>
        </p:nvSpPr>
        <p:spPr>
          <a:xfrm>
            <a:off x="777240" y="5943600"/>
            <a:ext cx="10607040" cy="347472"/>
          </a:xfrm>
          <a:prstGeom prst="roundRect">
            <a:avLst>
              <a:gd name="adj" fmla="val 34211"/>
            </a:avLst>
          </a:prstGeom>
          <a:solidFill>
            <a:srgbClr val="F6E7E4"/>
          </a:solidFill>
          <a:ln w="12700">
            <a:solidFill>
              <a:srgbClr val="EBD2CD"/>
            </a:solidFill>
            <a:prstDash val="solid"/>
          </a:ln>
        </p:spPr>
      </p:sp>
      <p:sp>
        <p:nvSpPr>
          <p:cNvPr id="38" name="Text 36"/>
          <p:cNvSpPr txBox="1"/>
          <p:nvPr/>
        </p:nvSpPr>
        <p:spPr>
          <a:xfrm>
            <a:off x="777240" y="5943600"/>
            <a:ext cx="10607040" cy="347472"/>
          </a:xfrm>
          <a:prstGeom prst="rect">
            <a:avLst/>
          </a:prstGeom>
          <a:noFill/>
          <a:ln/>
        </p:spPr>
        <p:txBody>
          <a:bodyPr wrap="square" lIns="0" tIns="0" rIns="0" bIns="0" rtlCol="0" anchor="ctr"/>
          <a:lstStyle/>
          <a:p>
            <a:pPr algn="ctr" indent="0" marL="0">
              <a:buNone/>
            </a:pPr>
            <a:r>
              <a:rPr lang="en-US" sz="1000" i="1" dirty="0">
                <a:solidFill>
                  <a:srgbClr val="7B1E23"/>
                </a:solidFill>
                <a:latin typeface="Calibri" pitchFamily="34" charset="0"/>
                <a:ea typeface="Calibri" pitchFamily="34" charset="-122"/>
                <a:cs typeface="Calibri" pitchFamily="34" charset="-120"/>
              </a:rPr>
              <a:t>None of this is a fault of the website — it is doing its job. The hypotheses are precisely what discovery interviews are for.</a:t>
            </a:r>
            <a:endParaRPr lang="en-US" sz="1000" dirty="0"/>
          </a:p>
        </p:txBody>
      </p:sp>
      <p:sp>
        <p:nvSpPr>
          <p:cNvPr id="39" name="Text 37"/>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Confirmed items observed on murugantempleofstlouis.org (MTS Live, Services / store and cart, Calendar, MTS Digital Calendar, Volunteer Sign Up), September 2026. Opening hours were not found published on the site — Requires Temple Confirmation.</a:t>
            </a:r>
            <a:endParaRPr lang="en-US" sz="850" dirty="0"/>
          </a:p>
        </p:txBody>
      </p:sp>
      <p:sp>
        <p:nvSpPr>
          <p:cNvPr id="41" name="Text 38"/>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MEET THE APP</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Five simple places to go — and nothing else to learn</a:t>
            </a:r>
            <a:endParaRPr lang="en-US" sz="3200" dirty="0"/>
          </a:p>
        </p:txBody>
      </p:sp>
      <p:sp>
        <p:nvSpPr>
          <p:cNvPr id="5" name="Shape 3"/>
          <p:cNvSpPr/>
          <p:nvPr/>
        </p:nvSpPr>
        <p:spPr>
          <a:xfrm>
            <a:off x="777240" y="1572768"/>
            <a:ext cx="4160520" cy="713232"/>
          </a:xfrm>
          <a:prstGeom prst="roundRect">
            <a:avLst>
              <a:gd name="adj" fmla="val 16667"/>
            </a:avLst>
          </a:prstGeom>
          <a:solidFill>
            <a:srgbClr val="FFFFFF"/>
          </a:solidFill>
          <a:ln w="12700">
            <a:solidFill>
              <a:srgbClr val="E6DCCB"/>
            </a:solidFill>
            <a:prstDash val="solid"/>
          </a:ln>
        </p:spPr>
      </p:sp>
      <p:sp>
        <p:nvSpPr>
          <p:cNvPr id="6" name="Shape 4"/>
          <p:cNvSpPr/>
          <p:nvPr/>
        </p:nvSpPr>
        <p:spPr>
          <a:xfrm>
            <a:off x="950976" y="1728216"/>
            <a:ext cx="402336" cy="402336"/>
          </a:xfrm>
          <a:prstGeom prst="ellipse">
            <a:avLst/>
          </a:prstGeom>
          <a:solidFill>
            <a:srgbClr val="F6E7E4"/>
          </a:solidFill>
          <a:ln w="12700">
            <a:solidFill>
              <a:srgbClr val="F6E7E4"/>
            </a:solidFill>
            <a:prstDash val="solid"/>
          </a:ln>
        </p:spPr>
      </p:sp>
      <p:pic>
        <p:nvPicPr>
          <p:cNvPr id="7" name="Image 0" descr="/home/claude/mockups/icons/vel-maroon.png">    </p:cNvPr>
          <p:cNvPicPr>
            <a:picLocks noChangeAspect="1"/>
          </p:cNvPicPr>
          <p:nvPr/>
        </p:nvPicPr>
        <p:blipFill>
          <a:blip r:embed="rId1"/>
          <a:stretch>
            <a:fillRect/>
          </a:stretch>
        </p:blipFill>
        <p:spPr>
          <a:xfrm>
            <a:off x="1047537" y="1824777"/>
            <a:ext cx="209215" cy="209215"/>
          </a:xfrm>
          <a:prstGeom prst="rect">
            <a:avLst/>
          </a:prstGeom>
        </p:spPr>
      </p:pic>
      <p:sp>
        <p:nvSpPr>
          <p:cNvPr id="8" name="Text 5"/>
          <p:cNvSpPr txBox="1"/>
          <p:nvPr/>
        </p:nvSpPr>
        <p:spPr>
          <a:xfrm>
            <a:off x="1517904" y="1673352"/>
            <a:ext cx="3291840" cy="219456"/>
          </a:xfrm>
          <a:prstGeom prst="rect">
            <a:avLst/>
          </a:prstGeom>
          <a:noFill/>
          <a:ln/>
        </p:spPr>
        <p:txBody>
          <a:bodyPr wrap="square" lIns="0" tIns="0" rIns="0" bIns="0" rtlCol="0" anchor="ctr"/>
          <a:lstStyle/>
          <a:p>
            <a:pPr indent="0" marL="0">
              <a:buNone/>
            </a:pPr>
            <a:r>
              <a:rPr lang="en-US" sz="1250" b="1" dirty="0">
                <a:solidFill>
                  <a:srgbClr val="7B1E23"/>
                </a:solidFill>
                <a:latin typeface="Calibri" pitchFamily="34" charset="0"/>
                <a:ea typeface="Calibri" pitchFamily="34" charset="-122"/>
                <a:cs typeface="Calibri" pitchFamily="34" charset="-120"/>
              </a:rPr>
              <a:t>Home</a:t>
            </a:r>
            <a:endParaRPr lang="en-US" sz="1250" dirty="0"/>
          </a:p>
        </p:txBody>
      </p:sp>
      <p:sp>
        <p:nvSpPr>
          <p:cNvPr id="9" name="Text 6"/>
          <p:cNvSpPr txBox="1"/>
          <p:nvPr/>
        </p:nvSpPr>
        <p:spPr>
          <a:xfrm>
            <a:off x="1517904" y="1911096"/>
            <a:ext cx="3246120" cy="292608"/>
          </a:xfrm>
          <a:prstGeom prst="rect">
            <a:avLst/>
          </a:prstGeom>
          <a:noFill/>
          <a:ln/>
        </p:spPr>
        <p:txBody>
          <a:bodyPr wrap="square" lIns="0" tIns="0" rIns="0" bIns="0" rtlCol="0" anchor="ctr"/>
          <a:lstStyle/>
          <a:p>
            <a:pPr indent="0" marL="0">
              <a:lnSpc>
                <a:spcPts val="1150"/>
              </a:lnSpc>
              <a:buNone/>
            </a:pPr>
            <a:r>
              <a:rPr lang="en-US" sz="900" dirty="0">
                <a:solidFill>
                  <a:srgbClr val="6E655C"/>
                </a:solidFill>
                <a:latin typeface="Calibri" pitchFamily="34" charset="0"/>
                <a:ea typeface="Calibri" pitchFamily="34" charset="-122"/>
                <a:cs typeface="Calibri" pitchFamily="34" charset="-120"/>
              </a:rPr>
              <a:t>Today at a glance: open or closed, hours, crowd, what is on.</a:t>
            </a:r>
            <a:endParaRPr lang="en-US" sz="900" dirty="0"/>
          </a:p>
        </p:txBody>
      </p:sp>
      <p:sp>
        <p:nvSpPr>
          <p:cNvPr id="10" name="Shape 7"/>
          <p:cNvSpPr/>
          <p:nvPr/>
        </p:nvSpPr>
        <p:spPr>
          <a:xfrm>
            <a:off x="777240" y="2414016"/>
            <a:ext cx="4160520" cy="713232"/>
          </a:xfrm>
          <a:prstGeom prst="roundRect">
            <a:avLst>
              <a:gd name="adj" fmla="val 16667"/>
            </a:avLst>
          </a:prstGeom>
          <a:solidFill>
            <a:srgbClr val="FFFFFF"/>
          </a:solidFill>
          <a:ln w="12700">
            <a:solidFill>
              <a:srgbClr val="E6DCCB"/>
            </a:solidFill>
            <a:prstDash val="solid"/>
          </a:ln>
        </p:spPr>
      </p:sp>
      <p:sp>
        <p:nvSpPr>
          <p:cNvPr id="11" name="Shape 8"/>
          <p:cNvSpPr/>
          <p:nvPr/>
        </p:nvSpPr>
        <p:spPr>
          <a:xfrm>
            <a:off x="950976" y="2569464"/>
            <a:ext cx="402336" cy="402336"/>
          </a:xfrm>
          <a:prstGeom prst="ellipse">
            <a:avLst/>
          </a:prstGeom>
          <a:solidFill>
            <a:srgbClr val="F6E7E4"/>
          </a:solidFill>
          <a:ln w="12700">
            <a:solidFill>
              <a:srgbClr val="F6E7E4"/>
            </a:solidFill>
            <a:prstDash val="solid"/>
          </a:ln>
        </p:spPr>
      </p:sp>
      <p:pic>
        <p:nvPicPr>
          <p:cNvPr id="12" name="Image 1" descr="/home/claude/mockups/icons/cal-maroon.png">    </p:cNvPr>
          <p:cNvPicPr>
            <a:picLocks noChangeAspect="1"/>
          </p:cNvPicPr>
          <p:nvPr/>
        </p:nvPicPr>
        <p:blipFill>
          <a:blip r:embed="rId2"/>
          <a:stretch>
            <a:fillRect/>
          </a:stretch>
        </p:blipFill>
        <p:spPr>
          <a:xfrm>
            <a:off x="1047537" y="2666025"/>
            <a:ext cx="209215" cy="209215"/>
          </a:xfrm>
          <a:prstGeom prst="rect">
            <a:avLst/>
          </a:prstGeom>
        </p:spPr>
      </p:pic>
      <p:sp>
        <p:nvSpPr>
          <p:cNvPr id="13" name="Text 9"/>
          <p:cNvSpPr txBox="1"/>
          <p:nvPr/>
        </p:nvSpPr>
        <p:spPr>
          <a:xfrm>
            <a:off x="1517904" y="2514600"/>
            <a:ext cx="3291840" cy="219456"/>
          </a:xfrm>
          <a:prstGeom prst="rect">
            <a:avLst/>
          </a:prstGeom>
          <a:noFill/>
          <a:ln/>
        </p:spPr>
        <p:txBody>
          <a:bodyPr wrap="square" lIns="0" tIns="0" rIns="0" bIns="0" rtlCol="0" anchor="ctr"/>
          <a:lstStyle/>
          <a:p>
            <a:pPr indent="0" marL="0">
              <a:buNone/>
            </a:pPr>
            <a:r>
              <a:rPr lang="en-US" sz="1250" b="1" dirty="0">
                <a:solidFill>
                  <a:srgbClr val="7B1E23"/>
                </a:solidFill>
                <a:latin typeface="Calibri" pitchFamily="34" charset="0"/>
                <a:ea typeface="Calibri" pitchFamily="34" charset="-122"/>
                <a:cs typeface="Calibri" pitchFamily="34" charset="-120"/>
              </a:rPr>
              <a:t>Events</a:t>
            </a:r>
            <a:endParaRPr lang="en-US" sz="1250" dirty="0"/>
          </a:p>
        </p:txBody>
      </p:sp>
      <p:sp>
        <p:nvSpPr>
          <p:cNvPr id="14" name="Text 10"/>
          <p:cNvSpPr txBox="1"/>
          <p:nvPr/>
        </p:nvSpPr>
        <p:spPr>
          <a:xfrm>
            <a:off x="1517904" y="2752344"/>
            <a:ext cx="3246120" cy="292608"/>
          </a:xfrm>
          <a:prstGeom prst="rect">
            <a:avLst/>
          </a:prstGeom>
          <a:noFill/>
          <a:ln/>
        </p:spPr>
        <p:txBody>
          <a:bodyPr wrap="square" lIns="0" tIns="0" rIns="0" bIns="0" rtlCol="0" anchor="ctr"/>
          <a:lstStyle/>
          <a:p>
            <a:pPr indent="0" marL="0">
              <a:lnSpc>
                <a:spcPts val="1150"/>
              </a:lnSpc>
              <a:buNone/>
            </a:pPr>
            <a:r>
              <a:rPr lang="en-US" sz="900" dirty="0">
                <a:solidFill>
                  <a:srgbClr val="6E655C"/>
                </a:solidFill>
                <a:latin typeface="Calibri" pitchFamily="34" charset="0"/>
                <a:ea typeface="Calibri" pitchFamily="34" charset="-122"/>
                <a:cs typeface="Calibri" pitchFamily="34" charset="-120"/>
              </a:rPr>
              <a:t>Find a pooja or festival, RSVP for the family, get reminded.</a:t>
            </a:r>
            <a:endParaRPr lang="en-US" sz="900" dirty="0"/>
          </a:p>
        </p:txBody>
      </p:sp>
      <p:sp>
        <p:nvSpPr>
          <p:cNvPr id="15" name="Shape 11"/>
          <p:cNvSpPr/>
          <p:nvPr/>
        </p:nvSpPr>
        <p:spPr>
          <a:xfrm>
            <a:off x="777240" y="3255264"/>
            <a:ext cx="4160520" cy="713232"/>
          </a:xfrm>
          <a:prstGeom prst="roundRect">
            <a:avLst>
              <a:gd name="adj" fmla="val 16667"/>
            </a:avLst>
          </a:prstGeom>
          <a:solidFill>
            <a:srgbClr val="FFFFFF"/>
          </a:solidFill>
          <a:ln w="12700">
            <a:solidFill>
              <a:srgbClr val="E6DCCB"/>
            </a:solidFill>
            <a:prstDash val="solid"/>
          </a:ln>
        </p:spPr>
      </p:sp>
      <p:sp>
        <p:nvSpPr>
          <p:cNvPr id="16" name="Shape 12"/>
          <p:cNvSpPr/>
          <p:nvPr/>
        </p:nvSpPr>
        <p:spPr>
          <a:xfrm>
            <a:off x="950976" y="3410712"/>
            <a:ext cx="402336" cy="402336"/>
          </a:xfrm>
          <a:prstGeom prst="ellipse">
            <a:avLst/>
          </a:prstGeom>
          <a:solidFill>
            <a:srgbClr val="F6E7E4"/>
          </a:solidFill>
          <a:ln w="12700">
            <a:solidFill>
              <a:srgbClr val="F6E7E4"/>
            </a:solidFill>
            <a:prstDash val="solid"/>
          </a:ln>
        </p:spPr>
      </p:sp>
      <p:pic>
        <p:nvPicPr>
          <p:cNvPr id="17" name="Image 2" descr="/home/claude/mockups/icons/serv-maroon.png">    </p:cNvPr>
          <p:cNvPicPr>
            <a:picLocks noChangeAspect="1"/>
          </p:cNvPicPr>
          <p:nvPr/>
        </p:nvPicPr>
        <p:blipFill>
          <a:blip r:embed="rId3"/>
          <a:stretch>
            <a:fillRect/>
          </a:stretch>
        </p:blipFill>
        <p:spPr>
          <a:xfrm>
            <a:off x="1047537" y="3507273"/>
            <a:ext cx="209215" cy="209215"/>
          </a:xfrm>
          <a:prstGeom prst="rect">
            <a:avLst/>
          </a:prstGeom>
        </p:spPr>
      </p:pic>
      <p:sp>
        <p:nvSpPr>
          <p:cNvPr id="18" name="Text 13"/>
          <p:cNvSpPr txBox="1"/>
          <p:nvPr/>
        </p:nvSpPr>
        <p:spPr>
          <a:xfrm>
            <a:off x="1517904" y="3355848"/>
            <a:ext cx="3291840" cy="219456"/>
          </a:xfrm>
          <a:prstGeom prst="rect">
            <a:avLst/>
          </a:prstGeom>
          <a:noFill/>
          <a:ln/>
        </p:spPr>
        <p:txBody>
          <a:bodyPr wrap="square" lIns="0" tIns="0" rIns="0" bIns="0" rtlCol="0" anchor="ctr"/>
          <a:lstStyle/>
          <a:p>
            <a:pPr indent="0" marL="0">
              <a:buNone/>
            </a:pPr>
            <a:r>
              <a:rPr lang="en-US" sz="1250" b="1" dirty="0">
                <a:solidFill>
                  <a:srgbClr val="7B1E23"/>
                </a:solidFill>
                <a:latin typeface="Calibri" pitchFamily="34" charset="0"/>
                <a:ea typeface="Calibri" pitchFamily="34" charset="-122"/>
                <a:cs typeface="Calibri" pitchFamily="34" charset="-120"/>
              </a:rPr>
              <a:t>Services</a:t>
            </a:r>
            <a:endParaRPr lang="en-US" sz="1250" dirty="0"/>
          </a:p>
        </p:txBody>
      </p:sp>
      <p:sp>
        <p:nvSpPr>
          <p:cNvPr id="19" name="Text 14"/>
          <p:cNvSpPr txBox="1"/>
          <p:nvPr/>
        </p:nvSpPr>
        <p:spPr>
          <a:xfrm>
            <a:off x="1517904" y="3593592"/>
            <a:ext cx="3246120" cy="292608"/>
          </a:xfrm>
          <a:prstGeom prst="rect">
            <a:avLst/>
          </a:prstGeom>
          <a:noFill/>
          <a:ln/>
        </p:spPr>
        <p:txBody>
          <a:bodyPr wrap="square" lIns="0" tIns="0" rIns="0" bIns="0" rtlCol="0" anchor="ctr"/>
          <a:lstStyle/>
          <a:p>
            <a:pPr indent="0" marL="0">
              <a:lnSpc>
                <a:spcPts val="1150"/>
              </a:lnSpc>
              <a:buNone/>
            </a:pPr>
            <a:r>
              <a:rPr lang="en-US" sz="900" dirty="0">
                <a:solidFill>
                  <a:srgbClr val="6E655C"/>
                </a:solidFill>
                <a:latin typeface="Calibri" pitchFamily="34" charset="0"/>
                <a:ea typeface="Calibri" pitchFamily="34" charset="-122"/>
                <a:cs typeface="Calibri" pitchFamily="34" charset="-120"/>
              </a:rPr>
              <a:t>Sponsor an abhishekam or request a private priest service.</a:t>
            </a:r>
            <a:endParaRPr lang="en-US" sz="900" dirty="0"/>
          </a:p>
        </p:txBody>
      </p:sp>
      <p:sp>
        <p:nvSpPr>
          <p:cNvPr id="20" name="Shape 15"/>
          <p:cNvSpPr/>
          <p:nvPr/>
        </p:nvSpPr>
        <p:spPr>
          <a:xfrm>
            <a:off x="777240" y="4096512"/>
            <a:ext cx="4160520" cy="713232"/>
          </a:xfrm>
          <a:prstGeom prst="roundRect">
            <a:avLst>
              <a:gd name="adj" fmla="val 16667"/>
            </a:avLst>
          </a:prstGeom>
          <a:solidFill>
            <a:srgbClr val="FFFFFF"/>
          </a:solidFill>
          <a:ln w="12700">
            <a:solidFill>
              <a:srgbClr val="E6DCCB"/>
            </a:solidFill>
            <a:prstDash val="solid"/>
          </a:ln>
        </p:spPr>
      </p:sp>
      <p:sp>
        <p:nvSpPr>
          <p:cNvPr id="21" name="Shape 16"/>
          <p:cNvSpPr/>
          <p:nvPr/>
        </p:nvSpPr>
        <p:spPr>
          <a:xfrm>
            <a:off x="950976" y="4251960"/>
            <a:ext cx="402336" cy="402336"/>
          </a:xfrm>
          <a:prstGeom prst="ellipse">
            <a:avLst/>
          </a:prstGeom>
          <a:solidFill>
            <a:srgbClr val="F6E7E4"/>
          </a:solidFill>
          <a:ln w="12700">
            <a:solidFill>
              <a:srgbClr val="F6E7E4"/>
            </a:solidFill>
            <a:prstDash val="solid"/>
          </a:ln>
        </p:spPr>
      </p:sp>
      <p:pic>
        <p:nvPicPr>
          <p:cNvPr id="22" name="Image 3" descr="/home/claude/mockups/icons/heart-maroon.png">    </p:cNvPr>
          <p:cNvPicPr>
            <a:picLocks noChangeAspect="1"/>
          </p:cNvPicPr>
          <p:nvPr/>
        </p:nvPicPr>
        <p:blipFill>
          <a:blip r:embed="rId4"/>
          <a:stretch>
            <a:fillRect/>
          </a:stretch>
        </p:blipFill>
        <p:spPr>
          <a:xfrm>
            <a:off x="1047537" y="4348521"/>
            <a:ext cx="209215" cy="209215"/>
          </a:xfrm>
          <a:prstGeom prst="rect">
            <a:avLst/>
          </a:prstGeom>
        </p:spPr>
      </p:pic>
      <p:sp>
        <p:nvSpPr>
          <p:cNvPr id="23" name="Text 17"/>
          <p:cNvSpPr txBox="1"/>
          <p:nvPr/>
        </p:nvSpPr>
        <p:spPr>
          <a:xfrm>
            <a:off x="1517904" y="4197096"/>
            <a:ext cx="3291840" cy="219456"/>
          </a:xfrm>
          <a:prstGeom prst="rect">
            <a:avLst/>
          </a:prstGeom>
          <a:noFill/>
          <a:ln/>
        </p:spPr>
        <p:txBody>
          <a:bodyPr wrap="square" lIns="0" tIns="0" rIns="0" bIns="0" rtlCol="0" anchor="ctr"/>
          <a:lstStyle/>
          <a:p>
            <a:pPr indent="0" marL="0">
              <a:buNone/>
            </a:pPr>
            <a:r>
              <a:rPr lang="en-US" sz="1250" b="1" dirty="0">
                <a:solidFill>
                  <a:srgbClr val="7B1E23"/>
                </a:solidFill>
                <a:latin typeface="Calibri" pitchFamily="34" charset="0"/>
                <a:ea typeface="Calibri" pitchFamily="34" charset="-122"/>
                <a:cs typeface="Calibri" pitchFamily="34" charset="-120"/>
              </a:rPr>
              <a:t>Donate</a:t>
            </a:r>
            <a:endParaRPr lang="en-US" sz="1250" dirty="0"/>
          </a:p>
        </p:txBody>
      </p:sp>
      <p:sp>
        <p:nvSpPr>
          <p:cNvPr id="24" name="Text 18"/>
          <p:cNvSpPr txBox="1"/>
          <p:nvPr/>
        </p:nvSpPr>
        <p:spPr>
          <a:xfrm>
            <a:off x="1517904" y="4434840"/>
            <a:ext cx="3246120" cy="292608"/>
          </a:xfrm>
          <a:prstGeom prst="rect">
            <a:avLst/>
          </a:prstGeom>
          <a:noFill/>
          <a:ln/>
        </p:spPr>
        <p:txBody>
          <a:bodyPr wrap="square" lIns="0" tIns="0" rIns="0" bIns="0" rtlCol="0" anchor="ctr"/>
          <a:lstStyle/>
          <a:p>
            <a:pPr indent="0" marL="0">
              <a:lnSpc>
                <a:spcPts val="1150"/>
              </a:lnSpc>
              <a:buNone/>
            </a:pPr>
            <a:r>
              <a:rPr lang="en-US" sz="900" dirty="0">
                <a:solidFill>
                  <a:srgbClr val="6E655C"/>
                </a:solidFill>
                <a:latin typeface="Calibri" pitchFamily="34" charset="0"/>
                <a:ea typeface="Calibri" pitchFamily="34" charset="-122"/>
                <a:cs typeface="Calibri" pitchFamily="34" charset="-120"/>
              </a:rPr>
              <a:t>One-time, monthly, square foot, stock — and your receipts.</a:t>
            </a:r>
            <a:endParaRPr lang="en-US" sz="900" dirty="0"/>
          </a:p>
        </p:txBody>
      </p:sp>
      <p:sp>
        <p:nvSpPr>
          <p:cNvPr id="25" name="Shape 19"/>
          <p:cNvSpPr/>
          <p:nvPr/>
        </p:nvSpPr>
        <p:spPr>
          <a:xfrm>
            <a:off x="777240" y="4937760"/>
            <a:ext cx="4160520" cy="713232"/>
          </a:xfrm>
          <a:prstGeom prst="roundRect">
            <a:avLst>
              <a:gd name="adj" fmla="val 16667"/>
            </a:avLst>
          </a:prstGeom>
          <a:solidFill>
            <a:srgbClr val="FFFFFF"/>
          </a:solidFill>
          <a:ln w="12700">
            <a:solidFill>
              <a:srgbClr val="E6DCCB"/>
            </a:solidFill>
            <a:prstDash val="solid"/>
          </a:ln>
        </p:spPr>
      </p:sp>
      <p:sp>
        <p:nvSpPr>
          <p:cNvPr id="26" name="Shape 20"/>
          <p:cNvSpPr/>
          <p:nvPr/>
        </p:nvSpPr>
        <p:spPr>
          <a:xfrm>
            <a:off x="950976" y="5093208"/>
            <a:ext cx="402336" cy="402336"/>
          </a:xfrm>
          <a:prstGeom prst="ellipse">
            <a:avLst/>
          </a:prstGeom>
          <a:solidFill>
            <a:srgbClr val="F6E7E4"/>
          </a:solidFill>
          <a:ln w="12700">
            <a:solidFill>
              <a:srgbClr val="F6E7E4"/>
            </a:solidFill>
            <a:prstDash val="solid"/>
          </a:ln>
        </p:spPr>
      </p:sp>
      <p:pic>
        <p:nvPicPr>
          <p:cNvPr id="27" name="Image 4" descr="/home/claude/mockups/icons/hands-maroon.png">    </p:cNvPr>
          <p:cNvPicPr>
            <a:picLocks noChangeAspect="1"/>
          </p:cNvPicPr>
          <p:nvPr/>
        </p:nvPicPr>
        <p:blipFill>
          <a:blip r:embed="rId5"/>
          <a:stretch>
            <a:fillRect/>
          </a:stretch>
        </p:blipFill>
        <p:spPr>
          <a:xfrm>
            <a:off x="1047537" y="5189769"/>
            <a:ext cx="209215" cy="209215"/>
          </a:xfrm>
          <a:prstGeom prst="rect">
            <a:avLst/>
          </a:prstGeom>
        </p:spPr>
      </p:pic>
      <p:sp>
        <p:nvSpPr>
          <p:cNvPr id="28" name="Text 21"/>
          <p:cNvSpPr txBox="1"/>
          <p:nvPr/>
        </p:nvSpPr>
        <p:spPr>
          <a:xfrm>
            <a:off x="1517904" y="5038344"/>
            <a:ext cx="3291840" cy="219456"/>
          </a:xfrm>
          <a:prstGeom prst="rect">
            <a:avLst/>
          </a:prstGeom>
          <a:noFill/>
          <a:ln/>
        </p:spPr>
        <p:txBody>
          <a:bodyPr wrap="square" lIns="0" tIns="0" rIns="0" bIns="0" rtlCol="0" anchor="ctr"/>
          <a:lstStyle/>
          <a:p>
            <a:pPr indent="0" marL="0">
              <a:buNone/>
            </a:pPr>
            <a:r>
              <a:rPr lang="en-US" sz="1250" b="1" dirty="0">
                <a:solidFill>
                  <a:srgbClr val="7B1E23"/>
                </a:solidFill>
                <a:latin typeface="Calibri" pitchFamily="34" charset="0"/>
                <a:ea typeface="Calibri" pitchFamily="34" charset="-122"/>
                <a:cs typeface="Calibri" pitchFamily="34" charset="-120"/>
              </a:rPr>
              <a:t>More</a:t>
            </a:r>
            <a:endParaRPr lang="en-US" sz="1250" dirty="0"/>
          </a:p>
        </p:txBody>
      </p:sp>
      <p:sp>
        <p:nvSpPr>
          <p:cNvPr id="29" name="Text 22"/>
          <p:cNvSpPr txBox="1"/>
          <p:nvPr/>
        </p:nvSpPr>
        <p:spPr>
          <a:xfrm>
            <a:off x="1517904" y="5276088"/>
            <a:ext cx="3246120" cy="292608"/>
          </a:xfrm>
          <a:prstGeom prst="rect">
            <a:avLst/>
          </a:prstGeom>
          <a:noFill/>
          <a:ln/>
        </p:spPr>
        <p:txBody>
          <a:bodyPr wrap="square" lIns="0" tIns="0" rIns="0" bIns="0" rtlCol="0" anchor="ctr"/>
          <a:lstStyle/>
          <a:p>
            <a:pPr indent="0" marL="0">
              <a:lnSpc>
                <a:spcPts val="1150"/>
              </a:lnSpc>
              <a:buNone/>
            </a:pPr>
            <a:r>
              <a:rPr lang="en-US" sz="900" dirty="0">
                <a:solidFill>
                  <a:srgbClr val="6E655C"/>
                </a:solidFill>
                <a:latin typeface="Calibri" pitchFamily="34" charset="0"/>
                <a:ea typeface="Calibri" pitchFamily="34" charset="-122"/>
                <a:cs typeface="Calibri" pitchFamily="34" charset="-120"/>
              </a:rPr>
              <a:t>Volunteer, live streams, visit information, settings.</a:t>
            </a:r>
            <a:endParaRPr lang="en-US" sz="900" dirty="0"/>
          </a:p>
        </p:txBody>
      </p:sp>
      <p:sp>
        <p:nvSpPr>
          <p:cNvPr id="30" name="Text 23"/>
          <p:cNvSpPr txBox="1"/>
          <p:nvPr/>
        </p:nvSpPr>
        <p:spPr>
          <a:xfrm>
            <a:off x="822960" y="5870448"/>
            <a:ext cx="4114800" cy="402336"/>
          </a:xfrm>
          <a:prstGeom prst="rect">
            <a:avLst/>
          </a:prstGeom>
          <a:noFill/>
          <a:ln/>
        </p:spPr>
        <p:txBody>
          <a:bodyPr wrap="square" lIns="0" tIns="0" rIns="0" bIns="0" rtlCol="0" anchor="ctr"/>
          <a:lstStyle/>
          <a:p>
            <a:pPr indent="0" marL="0">
              <a:lnSpc>
                <a:spcPts val="1350"/>
              </a:lnSpc>
              <a:buNone/>
            </a:pPr>
            <a:r>
              <a:rPr lang="en-US" sz="1000" i="1" dirty="0">
                <a:solidFill>
                  <a:srgbClr val="6E655C"/>
                </a:solidFill>
                <a:latin typeface="Calibri" pitchFamily="34" charset="0"/>
                <a:ea typeface="Calibri" pitchFamily="34" charset="-122"/>
                <a:cs typeface="Calibri" pitchFamily="34" charset="-120"/>
              </a:rPr>
              <a:t>The same five tabs sit at the bottom of every screen, so nobody has to learn where things live.</a:t>
            </a:r>
            <a:endParaRPr lang="en-US" sz="1000" dirty="0"/>
          </a:p>
        </p:txBody>
      </p:sp>
      <p:pic>
        <p:nvPicPr>
          <p:cNvPr id="31" name="Image 5" descr="/home/claude/mockups/png/home.png">    </p:cNvPr>
          <p:cNvPicPr>
            <a:picLocks noChangeAspect="1"/>
          </p:cNvPicPr>
          <p:nvPr/>
        </p:nvPicPr>
        <p:blipFill>
          <a:blip r:embed="rId6"/>
          <a:stretch>
            <a:fillRect/>
          </a:stretch>
        </p:blipFill>
        <p:spPr>
          <a:xfrm>
            <a:off x="5175504" y="1444752"/>
            <a:ext cx="1965460" cy="4297680"/>
          </a:xfrm>
          <a:prstGeom prst="rect">
            <a:avLst/>
          </a:prstGeom>
        </p:spPr>
      </p:pic>
      <p:pic>
        <p:nvPicPr>
          <p:cNvPr id="32" name="Image 6" descr="/home/claude/mockups/png/event.png">    </p:cNvPr>
          <p:cNvPicPr>
            <a:picLocks noChangeAspect="1"/>
          </p:cNvPicPr>
          <p:nvPr/>
        </p:nvPicPr>
        <p:blipFill>
          <a:blip r:embed="rId7"/>
          <a:stretch>
            <a:fillRect/>
          </a:stretch>
        </p:blipFill>
        <p:spPr>
          <a:xfrm>
            <a:off x="7415284" y="1444752"/>
            <a:ext cx="1965460" cy="4297680"/>
          </a:xfrm>
          <a:prstGeom prst="rect">
            <a:avLst/>
          </a:prstGeom>
        </p:spPr>
      </p:pic>
      <p:pic>
        <p:nvPicPr>
          <p:cNvPr id="33" name="Image 7" descr="/home/claude/mockups/png/donate.png">    </p:cNvPr>
          <p:cNvPicPr>
            <a:picLocks noChangeAspect="1"/>
          </p:cNvPicPr>
          <p:nvPr/>
        </p:nvPicPr>
        <p:blipFill>
          <a:blip r:embed="rId8"/>
          <a:stretch>
            <a:fillRect/>
          </a:stretch>
        </p:blipFill>
        <p:spPr>
          <a:xfrm>
            <a:off x="9655064" y="1444752"/>
            <a:ext cx="1965460" cy="4297680"/>
          </a:xfrm>
          <a:prstGeom prst="rect">
            <a:avLst/>
          </a:prstGeom>
        </p:spPr>
      </p:pic>
      <p:sp>
        <p:nvSpPr>
          <p:cNvPr id="34" name="Text 24"/>
          <p:cNvSpPr txBox="1"/>
          <p:nvPr/>
        </p:nvSpPr>
        <p:spPr>
          <a:xfrm>
            <a:off x="5175504" y="5852160"/>
            <a:ext cx="1965460" cy="219456"/>
          </a:xfrm>
          <a:prstGeom prst="rect">
            <a:avLst/>
          </a:prstGeom>
          <a:noFill/>
          <a:ln/>
        </p:spPr>
        <p:txBody>
          <a:bodyPr wrap="square" lIns="0" tIns="0" rIns="0" bIns="0" rtlCol="0" anchor="ctr"/>
          <a:lstStyle/>
          <a:p>
            <a:pPr algn="ctr" indent="0" marL="0">
              <a:buNone/>
            </a:pPr>
            <a:r>
              <a:rPr lang="en-US" sz="950" i="1" dirty="0">
                <a:solidFill>
                  <a:srgbClr val="6E655C"/>
                </a:solidFill>
                <a:latin typeface="Calibri" pitchFamily="34" charset="0"/>
                <a:ea typeface="Calibri" pitchFamily="34" charset="-122"/>
                <a:cs typeface="Calibri" pitchFamily="34" charset="-120"/>
              </a:rPr>
              <a:t>Home</a:t>
            </a:r>
            <a:endParaRPr lang="en-US" sz="950" dirty="0"/>
          </a:p>
        </p:txBody>
      </p:sp>
      <p:sp>
        <p:nvSpPr>
          <p:cNvPr id="35" name="Text 25"/>
          <p:cNvSpPr txBox="1"/>
          <p:nvPr/>
        </p:nvSpPr>
        <p:spPr>
          <a:xfrm>
            <a:off x="7415284" y="5852160"/>
            <a:ext cx="1965460" cy="219456"/>
          </a:xfrm>
          <a:prstGeom prst="rect">
            <a:avLst/>
          </a:prstGeom>
          <a:noFill/>
          <a:ln/>
        </p:spPr>
        <p:txBody>
          <a:bodyPr wrap="square" lIns="0" tIns="0" rIns="0" bIns="0" rtlCol="0" anchor="ctr"/>
          <a:lstStyle/>
          <a:p>
            <a:pPr algn="ctr" indent="0" marL="0">
              <a:buNone/>
            </a:pPr>
            <a:r>
              <a:rPr lang="en-US" sz="950" i="1" dirty="0">
                <a:solidFill>
                  <a:srgbClr val="6E655C"/>
                </a:solidFill>
                <a:latin typeface="Calibri" pitchFamily="34" charset="0"/>
                <a:ea typeface="Calibri" pitchFamily="34" charset="-122"/>
                <a:cs typeface="Calibri" pitchFamily="34" charset="-120"/>
              </a:rPr>
              <a:t>Event details</a:t>
            </a:r>
            <a:endParaRPr lang="en-US" sz="950" dirty="0"/>
          </a:p>
        </p:txBody>
      </p:sp>
      <p:sp>
        <p:nvSpPr>
          <p:cNvPr id="36" name="Text 26"/>
          <p:cNvSpPr txBox="1"/>
          <p:nvPr/>
        </p:nvSpPr>
        <p:spPr>
          <a:xfrm>
            <a:off x="9655064" y="5852160"/>
            <a:ext cx="1965460" cy="219456"/>
          </a:xfrm>
          <a:prstGeom prst="rect">
            <a:avLst/>
          </a:prstGeom>
          <a:noFill/>
          <a:ln/>
        </p:spPr>
        <p:txBody>
          <a:bodyPr wrap="square" lIns="0" tIns="0" rIns="0" bIns="0" rtlCol="0" anchor="ctr"/>
          <a:lstStyle/>
          <a:p>
            <a:pPr algn="ctr" indent="0" marL="0">
              <a:buNone/>
            </a:pPr>
            <a:r>
              <a:rPr lang="en-US" sz="950" i="1" dirty="0">
                <a:solidFill>
                  <a:srgbClr val="6E655C"/>
                </a:solidFill>
                <a:latin typeface="Calibri" pitchFamily="34" charset="0"/>
                <a:ea typeface="Calibri" pitchFamily="34" charset="-122"/>
                <a:cs typeface="Calibri" pitchFamily="34" charset="-120"/>
              </a:rPr>
              <a:t>Support the temple</a:t>
            </a:r>
            <a:endParaRPr lang="en-US" sz="950" dirty="0"/>
          </a:p>
        </p:txBody>
      </p:sp>
      <p:sp>
        <p:nvSpPr>
          <p:cNvPr id="37" name="Text 27"/>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Conceptual designs. Screen content is illustrative sample data, not temple data. Service names shown reflect categories published on the temple's website.</a:t>
            </a:r>
            <a:endParaRPr lang="en-US" sz="850" dirty="0"/>
          </a:p>
        </p:txBody>
      </p:sp>
      <p:sp>
        <p:nvSpPr>
          <p:cNvPr id="39" name="Text 28"/>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KNOW BEFORE YOU GO</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Answer the questions asked before leaving the house</a:t>
            </a:r>
            <a:endParaRPr lang="en-US" sz="3200" dirty="0"/>
          </a:p>
        </p:txBody>
      </p:sp>
      <p:pic>
        <p:nvPicPr>
          <p:cNvPr id="5" name="Image 0" descr="/home/claude/mockups/png/crowd.png">    </p:cNvPr>
          <p:cNvPicPr>
            <a:picLocks noChangeAspect="1"/>
          </p:cNvPicPr>
          <p:nvPr/>
        </p:nvPicPr>
        <p:blipFill>
          <a:blip r:embed="rId1"/>
          <a:stretch>
            <a:fillRect/>
          </a:stretch>
        </p:blipFill>
        <p:spPr>
          <a:xfrm>
            <a:off x="777240" y="1417320"/>
            <a:ext cx="2111824" cy="4617720"/>
          </a:xfrm>
          <a:prstGeom prst="rect">
            <a:avLst/>
          </a:prstGeom>
        </p:spPr>
      </p:pic>
      <p:sp>
        <p:nvSpPr>
          <p:cNvPr id="6" name="Shape 3"/>
          <p:cNvSpPr/>
          <p:nvPr/>
        </p:nvSpPr>
        <p:spPr>
          <a:xfrm>
            <a:off x="3246120" y="1444752"/>
            <a:ext cx="3886200" cy="2103120"/>
          </a:xfrm>
          <a:prstGeom prst="roundRect">
            <a:avLst>
              <a:gd name="adj" fmla="val 5652"/>
            </a:avLst>
          </a:prstGeom>
          <a:solidFill>
            <a:srgbClr val="FFFFFF"/>
          </a:solidFill>
          <a:ln w="12700">
            <a:solidFill>
              <a:srgbClr val="E6DCCB"/>
            </a:solidFill>
            <a:prstDash val="solid"/>
          </a:ln>
        </p:spPr>
      </p:sp>
      <p:sp>
        <p:nvSpPr>
          <p:cNvPr id="7" name="Shape 4"/>
          <p:cNvSpPr/>
          <p:nvPr/>
        </p:nvSpPr>
        <p:spPr>
          <a:xfrm>
            <a:off x="3447288" y="1627632"/>
            <a:ext cx="365760" cy="365760"/>
          </a:xfrm>
          <a:prstGeom prst="ellipse">
            <a:avLst/>
          </a:prstGeom>
          <a:solidFill>
            <a:srgbClr val="F6E7E4"/>
          </a:solidFill>
          <a:ln w="12700">
            <a:solidFill>
              <a:srgbClr val="F6E7E4"/>
            </a:solidFill>
            <a:prstDash val="solid"/>
          </a:ln>
        </p:spPr>
      </p:sp>
      <p:pic>
        <p:nvPicPr>
          <p:cNvPr id="8" name="Image 1" descr="/home/claude/mockups/icons/clock-maroon.png">    </p:cNvPr>
          <p:cNvPicPr>
            <a:picLocks noChangeAspect="1"/>
          </p:cNvPicPr>
          <p:nvPr/>
        </p:nvPicPr>
        <p:blipFill>
          <a:blip r:embed="rId2"/>
          <a:stretch>
            <a:fillRect/>
          </a:stretch>
        </p:blipFill>
        <p:spPr>
          <a:xfrm>
            <a:off x="3535070" y="1715414"/>
            <a:ext cx="190195" cy="190195"/>
          </a:xfrm>
          <a:prstGeom prst="rect">
            <a:avLst/>
          </a:prstGeom>
        </p:spPr>
      </p:pic>
      <p:sp>
        <p:nvSpPr>
          <p:cNvPr id="9" name="Text 5"/>
          <p:cNvSpPr txBox="1"/>
          <p:nvPr/>
        </p:nvSpPr>
        <p:spPr>
          <a:xfrm>
            <a:off x="3922776" y="1664208"/>
            <a:ext cx="2990088" cy="274320"/>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On the home screen</a:t>
            </a:r>
            <a:endParaRPr lang="en-US" sz="1300" dirty="0"/>
          </a:p>
        </p:txBody>
      </p:sp>
      <p:sp>
        <p:nvSpPr>
          <p:cNvPr id="10" name="Text 6"/>
          <p:cNvSpPr txBox="1"/>
          <p:nvPr/>
        </p:nvSpPr>
        <p:spPr>
          <a:xfrm>
            <a:off x="3502152" y="2066544"/>
            <a:ext cx="3374136" cy="1280160"/>
          </a:xfrm>
          <a:prstGeom prst="rect">
            <a:avLst/>
          </a:prstGeom>
          <a:noFill/>
          <a:ln/>
        </p:spPr>
        <p:txBody>
          <a:bodyPr wrap="square" lIns="0" tIns="0" rIns="0" bIns="0" rtlCol="0" anchor="ctr"/>
          <a:lstStyle/>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Open or closed right now, and today's hours</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Today's poojas and the next major festival</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Watch Live when a programme is on</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Directions, parking and the accessible entrance</a:t>
            </a:r>
            <a:endParaRPr lang="en-US" sz="1050" dirty="0"/>
          </a:p>
        </p:txBody>
      </p:sp>
      <p:sp>
        <p:nvSpPr>
          <p:cNvPr id="11" name="Shape 7"/>
          <p:cNvSpPr/>
          <p:nvPr/>
        </p:nvSpPr>
        <p:spPr>
          <a:xfrm>
            <a:off x="3246120" y="3703320"/>
            <a:ext cx="3886200" cy="2395728"/>
          </a:xfrm>
          <a:prstGeom prst="roundRect">
            <a:avLst>
              <a:gd name="adj" fmla="val 4962"/>
            </a:avLst>
          </a:prstGeom>
          <a:solidFill>
            <a:srgbClr val="FFFFFF"/>
          </a:solidFill>
          <a:ln w="12700">
            <a:solidFill>
              <a:srgbClr val="E6DCCB"/>
            </a:solidFill>
            <a:prstDash val="solid"/>
          </a:ln>
        </p:spPr>
      </p:sp>
      <p:sp>
        <p:nvSpPr>
          <p:cNvPr id="12" name="Shape 8"/>
          <p:cNvSpPr/>
          <p:nvPr/>
        </p:nvSpPr>
        <p:spPr>
          <a:xfrm>
            <a:off x="3447288" y="3886200"/>
            <a:ext cx="365760" cy="365760"/>
          </a:xfrm>
          <a:prstGeom prst="ellipse">
            <a:avLst/>
          </a:prstGeom>
          <a:solidFill>
            <a:srgbClr val="F6E7E4"/>
          </a:solidFill>
          <a:ln w="12700">
            <a:solidFill>
              <a:srgbClr val="F6E7E4"/>
            </a:solidFill>
            <a:prstDash val="solid"/>
          </a:ln>
        </p:spPr>
      </p:sp>
      <p:pic>
        <p:nvPicPr>
          <p:cNvPr id="13" name="Image 2" descr="/home/claude/mockups/icons/pin-maroon.png">    </p:cNvPr>
          <p:cNvPicPr>
            <a:picLocks noChangeAspect="1"/>
          </p:cNvPicPr>
          <p:nvPr/>
        </p:nvPicPr>
        <p:blipFill>
          <a:blip r:embed="rId3"/>
          <a:stretch>
            <a:fillRect/>
          </a:stretch>
        </p:blipFill>
        <p:spPr>
          <a:xfrm>
            <a:off x="3535070" y="3973982"/>
            <a:ext cx="190195" cy="190195"/>
          </a:xfrm>
          <a:prstGeom prst="rect">
            <a:avLst/>
          </a:prstGeom>
        </p:spPr>
      </p:pic>
      <p:sp>
        <p:nvSpPr>
          <p:cNvPr id="14" name="Text 9"/>
          <p:cNvSpPr txBox="1"/>
          <p:nvPr/>
        </p:nvSpPr>
        <p:spPr>
          <a:xfrm>
            <a:off x="3922776" y="3922776"/>
            <a:ext cx="2990088" cy="274320"/>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Plan your visit</a:t>
            </a:r>
            <a:endParaRPr lang="en-US" sz="1300" dirty="0"/>
          </a:p>
        </p:txBody>
      </p:sp>
      <p:sp>
        <p:nvSpPr>
          <p:cNvPr id="15" name="Text 10"/>
          <p:cNvSpPr txBox="1"/>
          <p:nvPr/>
        </p:nvSpPr>
        <p:spPr>
          <a:xfrm>
            <a:off x="3502152" y="4325112"/>
            <a:ext cx="3374136" cy="1572768"/>
          </a:xfrm>
          <a:prstGeom prst="rect">
            <a:avLst/>
          </a:prstGeom>
          <a:noFill/>
          <a:ln/>
        </p:spPr>
        <p:txBody>
          <a:bodyPr wrap="square" lIns="0" tIns="0" rIns="0" bIns="0" rtlCol="0" anchor="ctr"/>
          <a:lstStyle/>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Dress and etiquette guidance for first-time visitors</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Frequently asked questions</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Weather and emergency closure notices</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Contact the temple office or a priest</a:t>
            </a:r>
            <a:endParaRPr lang="en-US" sz="1050" dirty="0"/>
          </a:p>
          <a:p>
            <a:pPr marL="165100" indent="-165100">
              <a:lnSpc>
                <a:spcPts val="1500"/>
              </a:lnSpc>
              <a:spcAft>
                <a:spcPts val="500"/>
              </a:spcAft>
              <a:buSzPct val="100000"/>
              <a:buChar char="•"/>
            </a:pPr>
            <a:r>
              <a:rPr lang="en-US" sz="1050" dirty="0">
                <a:solidFill>
                  <a:srgbClr val="2B2724"/>
                </a:solidFill>
                <a:latin typeface="Calibri" pitchFamily="34" charset="0"/>
                <a:ea typeface="Calibri" pitchFamily="34" charset="-122"/>
                <a:cs typeface="Calibri" pitchFamily="34" charset="-120"/>
              </a:rPr>
              <a:t>Saved offline so it works with a weak signal</a:t>
            </a:r>
            <a:endParaRPr lang="en-US" sz="1050" dirty="0"/>
          </a:p>
        </p:txBody>
      </p:sp>
      <p:sp>
        <p:nvSpPr>
          <p:cNvPr id="16" name="Shape 11"/>
          <p:cNvSpPr/>
          <p:nvPr/>
        </p:nvSpPr>
        <p:spPr>
          <a:xfrm>
            <a:off x="7360920" y="1444752"/>
            <a:ext cx="4069080" cy="2359152"/>
          </a:xfrm>
          <a:prstGeom prst="roundRect">
            <a:avLst>
              <a:gd name="adj" fmla="val 5039"/>
            </a:avLst>
          </a:prstGeom>
          <a:solidFill>
            <a:srgbClr val="FFFFFF"/>
          </a:solidFill>
          <a:ln w="12700">
            <a:solidFill>
              <a:srgbClr val="E6DCCB"/>
            </a:solidFill>
            <a:prstDash val="solid"/>
          </a:ln>
        </p:spPr>
      </p:sp>
      <p:sp>
        <p:nvSpPr>
          <p:cNvPr id="17" name="Text 12"/>
          <p:cNvSpPr txBox="1"/>
          <p:nvPr/>
        </p:nvSpPr>
        <p:spPr>
          <a:xfrm>
            <a:off x="7580376" y="1645920"/>
            <a:ext cx="3566160" cy="256032"/>
          </a:xfrm>
          <a:prstGeom prst="rect">
            <a:avLst/>
          </a:prstGeom>
          <a:noFill/>
          <a:ln/>
        </p:spPr>
        <p:txBody>
          <a:bodyPr wrap="square" lIns="0" tIns="0" rIns="0" bIns="0" rtlCol="0" anchor="ctr"/>
          <a:lstStyle/>
          <a:p>
            <a:pPr indent="0" marL="0">
              <a:buNone/>
            </a:pPr>
            <a:r>
              <a:rPr lang="en-US" sz="1300" b="1" dirty="0">
                <a:solidFill>
                  <a:srgbClr val="7B1E23"/>
                </a:solidFill>
                <a:latin typeface="Cambria" pitchFamily="34" charset="0"/>
                <a:ea typeface="Cambria" pitchFamily="34" charset="-122"/>
                <a:cs typeface="Cambria" pitchFamily="34" charset="-120"/>
              </a:rPr>
              <a:t>An honest crowd meter</a:t>
            </a:r>
            <a:endParaRPr lang="en-US" sz="1300" dirty="0"/>
          </a:p>
        </p:txBody>
      </p:sp>
      <p:sp>
        <p:nvSpPr>
          <p:cNvPr id="18" name="Shape 13"/>
          <p:cNvSpPr/>
          <p:nvPr/>
        </p:nvSpPr>
        <p:spPr>
          <a:xfrm>
            <a:off x="7580376" y="1975104"/>
            <a:ext cx="274320" cy="274320"/>
          </a:xfrm>
          <a:prstGeom prst="ellipse">
            <a:avLst/>
          </a:prstGeom>
          <a:solidFill>
            <a:srgbClr val="E7F1EA"/>
          </a:solidFill>
          <a:ln w="12700">
            <a:solidFill>
              <a:srgbClr val="E7F1EA"/>
            </a:solidFill>
            <a:prstDash val="solid"/>
          </a:ln>
        </p:spPr>
      </p:sp>
      <p:pic>
        <p:nvPicPr>
          <p:cNvPr id="19" name="Image 3" descr="/home/claude/mockups/icons/check-maroon.png">    </p:cNvPr>
          <p:cNvPicPr>
            <a:picLocks noChangeAspect="1"/>
          </p:cNvPicPr>
          <p:nvPr/>
        </p:nvPicPr>
        <p:blipFill>
          <a:blip r:embed="rId4"/>
          <a:stretch>
            <a:fillRect/>
          </a:stretch>
        </p:blipFill>
        <p:spPr>
          <a:xfrm>
            <a:off x="7640726" y="2035454"/>
            <a:ext cx="153619" cy="153619"/>
          </a:xfrm>
          <a:prstGeom prst="rect">
            <a:avLst/>
          </a:prstGeom>
        </p:spPr>
      </p:pic>
      <p:sp>
        <p:nvSpPr>
          <p:cNvPr id="20" name="Text 14"/>
          <p:cNvSpPr txBox="1"/>
          <p:nvPr/>
        </p:nvSpPr>
        <p:spPr>
          <a:xfrm>
            <a:off x="7936992" y="2002536"/>
            <a:ext cx="1371600" cy="219456"/>
          </a:xfrm>
          <a:prstGeom prst="rect">
            <a:avLst/>
          </a:prstGeom>
          <a:noFill/>
          <a:ln/>
        </p:spPr>
        <p:txBody>
          <a:bodyPr wrap="square" lIns="0" tIns="0" rIns="0" bIns="0" rtlCol="0" anchor="ctr"/>
          <a:lstStyle/>
          <a:p>
            <a:pPr indent="0" marL="0">
              <a:buNone/>
            </a:pPr>
            <a:r>
              <a:rPr lang="en-US" sz="1100" b="1" dirty="0">
                <a:solidFill>
                  <a:srgbClr val="2E7D4F"/>
                </a:solidFill>
                <a:latin typeface="Calibri" pitchFamily="34" charset="0"/>
                <a:ea typeface="Calibri" pitchFamily="34" charset="-122"/>
                <a:cs typeface="Calibri" pitchFamily="34" charset="-120"/>
              </a:rPr>
              <a:t>Quiet</a:t>
            </a:r>
            <a:endParaRPr lang="en-US" sz="1100" dirty="0"/>
          </a:p>
        </p:txBody>
      </p:sp>
      <p:sp>
        <p:nvSpPr>
          <p:cNvPr id="21" name="Shape 15"/>
          <p:cNvSpPr/>
          <p:nvPr/>
        </p:nvSpPr>
        <p:spPr>
          <a:xfrm>
            <a:off x="9326880" y="2057400"/>
            <a:ext cx="1828800" cy="118872"/>
          </a:xfrm>
          <a:prstGeom prst="roundRect">
            <a:avLst>
              <a:gd name="adj" fmla="val 46154"/>
            </a:avLst>
          </a:prstGeom>
          <a:solidFill>
            <a:srgbClr val="2E7D4F"/>
          </a:solidFill>
          <a:ln w="12700">
            <a:solidFill>
              <a:srgbClr val="2E7D4F"/>
            </a:solidFill>
            <a:prstDash val="solid"/>
          </a:ln>
        </p:spPr>
      </p:sp>
      <p:sp>
        <p:nvSpPr>
          <p:cNvPr id="22" name="Shape 16"/>
          <p:cNvSpPr/>
          <p:nvPr/>
        </p:nvSpPr>
        <p:spPr>
          <a:xfrm>
            <a:off x="7580376" y="2340864"/>
            <a:ext cx="274320" cy="274320"/>
          </a:xfrm>
          <a:prstGeom prst="ellipse">
            <a:avLst/>
          </a:prstGeom>
          <a:solidFill>
            <a:srgbClr val="FBEFD8"/>
          </a:solidFill>
          <a:ln w="12700">
            <a:solidFill>
              <a:srgbClr val="FBEFD8"/>
            </a:solidFill>
            <a:prstDash val="solid"/>
          </a:ln>
        </p:spPr>
      </p:sp>
      <p:pic>
        <p:nvPicPr>
          <p:cNvPr id="23" name="Image 4" descr="/home/claude/mockups/icons/users-maroon.png">    </p:cNvPr>
          <p:cNvPicPr>
            <a:picLocks noChangeAspect="1"/>
          </p:cNvPicPr>
          <p:nvPr/>
        </p:nvPicPr>
        <p:blipFill>
          <a:blip r:embed="rId5"/>
          <a:stretch>
            <a:fillRect/>
          </a:stretch>
        </p:blipFill>
        <p:spPr>
          <a:xfrm>
            <a:off x="7640726" y="2401214"/>
            <a:ext cx="153619" cy="153619"/>
          </a:xfrm>
          <a:prstGeom prst="rect">
            <a:avLst/>
          </a:prstGeom>
        </p:spPr>
      </p:pic>
      <p:sp>
        <p:nvSpPr>
          <p:cNvPr id="24" name="Text 17"/>
          <p:cNvSpPr txBox="1"/>
          <p:nvPr/>
        </p:nvSpPr>
        <p:spPr>
          <a:xfrm>
            <a:off x="7936992" y="2368296"/>
            <a:ext cx="1371600" cy="219456"/>
          </a:xfrm>
          <a:prstGeom prst="rect">
            <a:avLst/>
          </a:prstGeom>
          <a:noFill/>
          <a:ln/>
        </p:spPr>
        <p:txBody>
          <a:bodyPr wrap="square" lIns="0" tIns="0" rIns="0" bIns="0" rtlCol="0" anchor="ctr"/>
          <a:lstStyle/>
          <a:p>
            <a:pPr indent="0" marL="0">
              <a:buNone/>
            </a:pPr>
            <a:r>
              <a:rPr lang="en-US" sz="1100" b="1" dirty="0">
                <a:solidFill>
                  <a:srgbClr val="B8791C"/>
                </a:solidFill>
                <a:latin typeface="Calibri" pitchFamily="34" charset="0"/>
                <a:ea typeface="Calibri" pitchFamily="34" charset="-122"/>
                <a:cs typeface="Calibri" pitchFamily="34" charset="-120"/>
              </a:rPr>
              <a:t>Moderate</a:t>
            </a:r>
            <a:endParaRPr lang="en-US" sz="1100" dirty="0"/>
          </a:p>
        </p:txBody>
      </p:sp>
      <p:sp>
        <p:nvSpPr>
          <p:cNvPr id="25" name="Shape 18"/>
          <p:cNvSpPr/>
          <p:nvPr/>
        </p:nvSpPr>
        <p:spPr>
          <a:xfrm>
            <a:off x="9326880" y="2423160"/>
            <a:ext cx="1828800" cy="118872"/>
          </a:xfrm>
          <a:prstGeom prst="roundRect">
            <a:avLst>
              <a:gd name="adj" fmla="val 46154"/>
            </a:avLst>
          </a:prstGeom>
          <a:solidFill>
            <a:srgbClr val="B8791C"/>
          </a:solidFill>
          <a:ln w="12700">
            <a:solidFill>
              <a:srgbClr val="B8791C"/>
            </a:solidFill>
            <a:prstDash val="solid"/>
          </a:ln>
        </p:spPr>
      </p:sp>
      <p:sp>
        <p:nvSpPr>
          <p:cNvPr id="26" name="Shape 19"/>
          <p:cNvSpPr/>
          <p:nvPr/>
        </p:nvSpPr>
        <p:spPr>
          <a:xfrm>
            <a:off x="7580376" y="2706624"/>
            <a:ext cx="274320" cy="274320"/>
          </a:xfrm>
          <a:prstGeom prst="ellipse">
            <a:avLst/>
          </a:prstGeom>
          <a:solidFill>
            <a:srgbClr val="FBE6D8"/>
          </a:solidFill>
          <a:ln w="12700">
            <a:solidFill>
              <a:srgbClr val="FBE6D8"/>
            </a:solidFill>
            <a:prstDash val="solid"/>
          </a:ln>
        </p:spPr>
      </p:sp>
      <p:pic>
        <p:nvPicPr>
          <p:cNvPr id="27" name="Image 5" descr="/home/claude/mockups/icons/warn-maroon.png">    </p:cNvPr>
          <p:cNvPicPr>
            <a:picLocks noChangeAspect="1"/>
          </p:cNvPicPr>
          <p:nvPr/>
        </p:nvPicPr>
        <p:blipFill>
          <a:blip r:embed="rId6"/>
          <a:stretch>
            <a:fillRect/>
          </a:stretch>
        </p:blipFill>
        <p:spPr>
          <a:xfrm>
            <a:off x="7640726" y="2766974"/>
            <a:ext cx="153619" cy="153619"/>
          </a:xfrm>
          <a:prstGeom prst="rect">
            <a:avLst/>
          </a:prstGeom>
        </p:spPr>
      </p:pic>
      <p:sp>
        <p:nvSpPr>
          <p:cNvPr id="28" name="Text 20"/>
          <p:cNvSpPr txBox="1"/>
          <p:nvPr/>
        </p:nvSpPr>
        <p:spPr>
          <a:xfrm>
            <a:off x="7936992" y="2734056"/>
            <a:ext cx="1371600" cy="219456"/>
          </a:xfrm>
          <a:prstGeom prst="rect">
            <a:avLst/>
          </a:prstGeom>
          <a:noFill/>
          <a:ln/>
        </p:spPr>
        <p:txBody>
          <a:bodyPr wrap="square" lIns="0" tIns="0" rIns="0" bIns="0" rtlCol="0" anchor="ctr"/>
          <a:lstStyle/>
          <a:p>
            <a:pPr indent="0" marL="0">
              <a:buNone/>
            </a:pPr>
            <a:r>
              <a:rPr lang="en-US" sz="1100" b="1" dirty="0">
                <a:solidFill>
                  <a:srgbClr val="C8571A"/>
                </a:solidFill>
                <a:latin typeface="Calibri" pitchFamily="34" charset="0"/>
                <a:ea typeface="Calibri" pitchFamily="34" charset="-122"/>
                <a:cs typeface="Calibri" pitchFamily="34" charset="-120"/>
              </a:rPr>
              <a:t>Busy</a:t>
            </a:r>
            <a:endParaRPr lang="en-US" sz="1100" dirty="0"/>
          </a:p>
        </p:txBody>
      </p:sp>
      <p:sp>
        <p:nvSpPr>
          <p:cNvPr id="29" name="Shape 21"/>
          <p:cNvSpPr/>
          <p:nvPr/>
        </p:nvSpPr>
        <p:spPr>
          <a:xfrm>
            <a:off x="9326880" y="2788920"/>
            <a:ext cx="1828800" cy="118872"/>
          </a:xfrm>
          <a:prstGeom prst="roundRect">
            <a:avLst>
              <a:gd name="adj" fmla="val 46154"/>
            </a:avLst>
          </a:prstGeom>
          <a:solidFill>
            <a:srgbClr val="C8571A"/>
          </a:solidFill>
          <a:ln w="12700">
            <a:solidFill>
              <a:srgbClr val="C8571A"/>
            </a:solidFill>
            <a:prstDash val="solid"/>
          </a:ln>
        </p:spPr>
      </p:sp>
      <p:sp>
        <p:nvSpPr>
          <p:cNvPr id="30" name="Shape 22"/>
          <p:cNvSpPr/>
          <p:nvPr/>
        </p:nvSpPr>
        <p:spPr>
          <a:xfrm>
            <a:off x="7580376" y="3072384"/>
            <a:ext cx="274320" cy="274320"/>
          </a:xfrm>
          <a:prstGeom prst="ellipse">
            <a:avLst/>
          </a:prstGeom>
          <a:solidFill>
            <a:srgbClr val="F6E7E4"/>
          </a:solidFill>
          <a:ln w="12700">
            <a:solidFill>
              <a:srgbClr val="F6E7E4"/>
            </a:solidFill>
            <a:prstDash val="solid"/>
          </a:ln>
        </p:spPr>
      </p:sp>
      <p:pic>
        <p:nvPicPr>
          <p:cNvPr id="31" name="Image 6" descr="/home/claude/mockups/icons/lock-maroon.png">    </p:cNvPr>
          <p:cNvPicPr>
            <a:picLocks noChangeAspect="1"/>
          </p:cNvPicPr>
          <p:nvPr/>
        </p:nvPicPr>
        <p:blipFill>
          <a:blip r:embed="rId7"/>
          <a:stretch>
            <a:fillRect/>
          </a:stretch>
        </p:blipFill>
        <p:spPr>
          <a:xfrm>
            <a:off x="7640726" y="3132734"/>
            <a:ext cx="153619" cy="153619"/>
          </a:xfrm>
          <a:prstGeom prst="rect">
            <a:avLst/>
          </a:prstGeom>
        </p:spPr>
      </p:pic>
      <p:sp>
        <p:nvSpPr>
          <p:cNvPr id="32" name="Text 23"/>
          <p:cNvSpPr txBox="1"/>
          <p:nvPr/>
        </p:nvSpPr>
        <p:spPr>
          <a:xfrm>
            <a:off x="7936992" y="3099816"/>
            <a:ext cx="1371600" cy="219456"/>
          </a:xfrm>
          <a:prstGeom prst="rect">
            <a:avLst/>
          </a:prstGeom>
          <a:noFill/>
          <a:ln/>
        </p:spPr>
        <p:txBody>
          <a:bodyPr wrap="square" lIns="0" tIns="0" rIns="0" bIns="0" rtlCol="0" anchor="ctr"/>
          <a:lstStyle/>
          <a:p>
            <a:pPr indent="0" marL="0">
              <a:buNone/>
            </a:pPr>
            <a:r>
              <a:rPr lang="en-US" sz="1100" b="1" dirty="0">
                <a:solidFill>
                  <a:srgbClr val="7B1E23"/>
                </a:solidFill>
                <a:latin typeface="Calibri" pitchFamily="34" charset="0"/>
                <a:ea typeface="Calibri" pitchFamily="34" charset="-122"/>
                <a:cs typeface="Calibri" pitchFamily="34" charset="-120"/>
              </a:rPr>
              <a:t>At Capacity</a:t>
            </a:r>
            <a:endParaRPr lang="en-US" sz="1100" dirty="0"/>
          </a:p>
        </p:txBody>
      </p:sp>
      <p:sp>
        <p:nvSpPr>
          <p:cNvPr id="33" name="Shape 24"/>
          <p:cNvSpPr/>
          <p:nvPr/>
        </p:nvSpPr>
        <p:spPr>
          <a:xfrm>
            <a:off x="9326880" y="3154680"/>
            <a:ext cx="1828800" cy="118872"/>
          </a:xfrm>
          <a:prstGeom prst="roundRect">
            <a:avLst>
              <a:gd name="adj" fmla="val 46154"/>
            </a:avLst>
          </a:prstGeom>
          <a:solidFill>
            <a:srgbClr val="7B1E23"/>
          </a:solidFill>
          <a:ln w="12700">
            <a:solidFill>
              <a:srgbClr val="7B1E23"/>
            </a:solidFill>
            <a:prstDash val="solid"/>
          </a:ln>
        </p:spPr>
      </p:sp>
      <p:sp>
        <p:nvSpPr>
          <p:cNvPr id="34" name="Text 25"/>
          <p:cNvSpPr txBox="1"/>
          <p:nvPr/>
        </p:nvSpPr>
        <p:spPr>
          <a:xfrm>
            <a:off x="7580376" y="3456432"/>
            <a:ext cx="3611880" cy="219456"/>
          </a:xfrm>
          <a:prstGeom prst="rect">
            <a:avLst/>
          </a:prstGeom>
          <a:noFill/>
          <a:ln/>
        </p:spPr>
        <p:txBody>
          <a:bodyPr wrap="square" lIns="0" tIns="0" rIns="0" bIns="0" rtlCol="0" anchor="ctr"/>
          <a:lstStyle/>
          <a:p>
            <a:pPr indent="0" marL="0">
              <a:buNone/>
            </a:pPr>
            <a:r>
              <a:rPr lang="en-US" sz="900" i="1" dirty="0">
                <a:solidFill>
                  <a:srgbClr val="6E655C"/>
                </a:solidFill>
                <a:latin typeface="Calibri" pitchFamily="34" charset="0"/>
                <a:ea typeface="Calibri" pitchFamily="34" charset="-122"/>
                <a:cs typeface="Calibri" pitchFamily="34" charset="-120"/>
              </a:rPr>
              <a:t>Every state carries a word and an icon — never colour alone.</a:t>
            </a:r>
            <a:endParaRPr lang="en-US" sz="900" dirty="0"/>
          </a:p>
        </p:txBody>
      </p:sp>
      <p:sp>
        <p:nvSpPr>
          <p:cNvPr id="35" name="Shape 26"/>
          <p:cNvSpPr/>
          <p:nvPr/>
        </p:nvSpPr>
        <p:spPr>
          <a:xfrm>
            <a:off x="7360920" y="3931920"/>
            <a:ext cx="4069080" cy="1517904"/>
          </a:xfrm>
          <a:prstGeom prst="roundRect">
            <a:avLst>
              <a:gd name="adj" fmla="val 7831"/>
            </a:avLst>
          </a:prstGeom>
          <a:solidFill>
            <a:srgbClr val="FAF1DA"/>
          </a:solidFill>
          <a:ln w="12700">
            <a:solidFill>
              <a:srgbClr val="EFDFBC"/>
            </a:solidFill>
            <a:prstDash val="solid"/>
          </a:ln>
        </p:spPr>
      </p:sp>
      <p:sp>
        <p:nvSpPr>
          <p:cNvPr id="36" name="Text 27"/>
          <p:cNvSpPr txBox="1"/>
          <p:nvPr/>
        </p:nvSpPr>
        <p:spPr>
          <a:xfrm>
            <a:off x="7580376" y="4078224"/>
            <a:ext cx="3611880" cy="237744"/>
          </a:xfrm>
          <a:prstGeom prst="rect">
            <a:avLst/>
          </a:prstGeom>
          <a:noFill/>
          <a:ln/>
        </p:spPr>
        <p:txBody>
          <a:bodyPr wrap="square" lIns="0" tIns="0" rIns="0" bIns="0" rtlCol="0" anchor="ctr"/>
          <a:lstStyle/>
          <a:p>
            <a:pPr indent="0" marL="0">
              <a:buNone/>
            </a:pPr>
            <a:r>
              <a:rPr lang="en-US" sz="1200" b="1" dirty="0">
                <a:solidFill>
                  <a:srgbClr val="8A6A10"/>
                </a:solidFill>
                <a:latin typeface="Cambria" pitchFamily="34" charset="0"/>
                <a:ea typeface="Cambria" pitchFamily="34" charset="-122"/>
                <a:cs typeface="Cambria" pitchFamily="34" charset="-120"/>
              </a:rPr>
              <a:t>How the status would be produced</a:t>
            </a:r>
            <a:endParaRPr lang="en-US" sz="1200" dirty="0"/>
          </a:p>
        </p:txBody>
      </p:sp>
      <p:sp>
        <p:nvSpPr>
          <p:cNvPr id="37" name="Text 28"/>
          <p:cNvSpPr txBox="1"/>
          <p:nvPr/>
        </p:nvSpPr>
        <p:spPr>
          <a:xfrm>
            <a:off x="7580376" y="4425696"/>
            <a:ext cx="1481328" cy="219456"/>
          </a:xfrm>
          <a:prstGeom prst="rect">
            <a:avLst/>
          </a:prstGeom>
          <a:noFill/>
          <a:ln/>
        </p:spPr>
        <p:txBody>
          <a:bodyPr wrap="square" lIns="0" tIns="0" rIns="0" bIns="0" rtlCol="0" anchor="ctr"/>
          <a:lstStyle/>
          <a:p>
            <a:pPr indent="0" marL="0">
              <a:buNone/>
            </a:pPr>
            <a:r>
              <a:rPr lang="en-US" sz="950" b="1" dirty="0">
                <a:solidFill>
                  <a:srgbClr val="7B1E23"/>
                </a:solidFill>
                <a:latin typeface="Calibri" pitchFamily="34" charset="0"/>
                <a:ea typeface="Calibri" pitchFamily="34" charset="-122"/>
                <a:cs typeface="Calibri" pitchFamily="34" charset="-120"/>
              </a:rPr>
              <a:t>First version</a:t>
            </a:r>
            <a:endParaRPr lang="en-US" sz="950" dirty="0"/>
          </a:p>
        </p:txBody>
      </p:sp>
      <p:sp>
        <p:nvSpPr>
          <p:cNvPr id="38" name="Text 29"/>
          <p:cNvSpPr txBox="1"/>
          <p:nvPr/>
        </p:nvSpPr>
        <p:spPr>
          <a:xfrm>
            <a:off x="9098280" y="4425696"/>
            <a:ext cx="2148840" cy="256032"/>
          </a:xfrm>
          <a:prstGeom prst="rect">
            <a:avLst/>
          </a:prstGeom>
          <a:noFill/>
          <a:ln/>
        </p:spPr>
        <p:txBody>
          <a:bodyPr wrap="square" lIns="0" tIns="0" rIns="0" bIns="0" rtlCol="0" anchor="ctr"/>
          <a:lstStyle/>
          <a:p>
            <a:pPr indent="0" marL="0">
              <a:buNone/>
            </a:pPr>
            <a:r>
              <a:rPr lang="en-US" sz="950" dirty="0">
                <a:solidFill>
                  <a:srgbClr val="2B2724"/>
                </a:solidFill>
                <a:latin typeface="Calibri" pitchFamily="34" charset="0"/>
                <a:ea typeface="Calibri" pitchFamily="34" charset="-122"/>
                <a:cs typeface="Calibri" pitchFamily="34" charset="-120"/>
              </a:rPr>
              <a:t>A volunteer taps one of four buttons.</a:t>
            </a:r>
            <a:endParaRPr lang="en-US" sz="950" dirty="0"/>
          </a:p>
        </p:txBody>
      </p:sp>
      <p:sp>
        <p:nvSpPr>
          <p:cNvPr id="39" name="Text 30"/>
          <p:cNvSpPr txBox="1"/>
          <p:nvPr/>
        </p:nvSpPr>
        <p:spPr>
          <a:xfrm>
            <a:off x="7580376" y="4745736"/>
            <a:ext cx="1481328" cy="219456"/>
          </a:xfrm>
          <a:prstGeom prst="rect">
            <a:avLst/>
          </a:prstGeom>
          <a:noFill/>
          <a:ln/>
        </p:spPr>
        <p:txBody>
          <a:bodyPr wrap="square" lIns="0" tIns="0" rIns="0" bIns="0" rtlCol="0" anchor="ctr"/>
          <a:lstStyle/>
          <a:p>
            <a:pPr indent="0" marL="0">
              <a:buNone/>
            </a:pPr>
            <a:r>
              <a:rPr lang="en-US" sz="950" b="1" dirty="0">
                <a:solidFill>
                  <a:srgbClr val="7B1E23"/>
                </a:solidFill>
                <a:latin typeface="Calibri" pitchFamily="34" charset="0"/>
                <a:ea typeface="Calibri" pitchFamily="34" charset="-122"/>
                <a:cs typeface="Calibri" pitchFamily="34" charset="-120"/>
              </a:rPr>
              <a:t>Later</a:t>
            </a:r>
            <a:endParaRPr lang="en-US" sz="950" dirty="0"/>
          </a:p>
        </p:txBody>
      </p:sp>
      <p:sp>
        <p:nvSpPr>
          <p:cNvPr id="40" name="Text 31"/>
          <p:cNvSpPr txBox="1"/>
          <p:nvPr/>
        </p:nvSpPr>
        <p:spPr>
          <a:xfrm>
            <a:off x="9098280" y="4745736"/>
            <a:ext cx="2148840" cy="256032"/>
          </a:xfrm>
          <a:prstGeom prst="rect">
            <a:avLst/>
          </a:prstGeom>
          <a:noFill/>
          <a:ln/>
        </p:spPr>
        <p:txBody>
          <a:bodyPr wrap="square" lIns="0" tIns="0" rIns="0" bIns="0" rtlCol="0" anchor="ctr"/>
          <a:lstStyle/>
          <a:p>
            <a:pPr indent="0" marL="0">
              <a:buNone/>
            </a:pPr>
            <a:r>
              <a:rPr lang="en-US" sz="950" dirty="0">
                <a:solidFill>
                  <a:srgbClr val="2B2724"/>
                </a:solidFill>
                <a:latin typeface="Calibri" pitchFamily="34" charset="0"/>
                <a:ea typeface="Calibri" pitchFamily="34" charset="-122"/>
                <a:cs typeface="Calibri" pitchFamily="34" charset="-120"/>
              </a:rPr>
              <a:t>Combine RSVP numbers and QR check-ins.</a:t>
            </a:r>
            <a:endParaRPr lang="en-US" sz="950" dirty="0"/>
          </a:p>
        </p:txBody>
      </p:sp>
      <p:sp>
        <p:nvSpPr>
          <p:cNvPr id="41" name="Text 32"/>
          <p:cNvSpPr txBox="1"/>
          <p:nvPr/>
        </p:nvSpPr>
        <p:spPr>
          <a:xfrm>
            <a:off x="7580376" y="5065776"/>
            <a:ext cx="1481328" cy="219456"/>
          </a:xfrm>
          <a:prstGeom prst="rect">
            <a:avLst/>
          </a:prstGeom>
          <a:noFill/>
          <a:ln/>
        </p:spPr>
        <p:txBody>
          <a:bodyPr wrap="square" lIns="0" tIns="0" rIns="0" bIns="0" rtlCol="0" anchor="ctr"/>
          <a:lstStyle/>
          <a:p>
            <a:pPr indent="0" marL="0">
              <a:buNone/>
            </a:pPr>
            <a:r>
              <a:rPr lang="en-US" sz="950" b="1" dirty="0">
                <a:solidFill>
                  <a:srgbClr val="7B1E23"/>
                </a:solidFill>
                <a:latin typeface="Calibri" pitchFamily="34" charset="0"/>
                <a:ea typeface="Calibri" pitchFamily="34" charset="-122"/>
                <a:cs typeface="Calibri" pitchFamily="34" charset="-120"/>
              </a:rPr>
              <a:t>Future, only if validated</a:t>
            </a:r>
            <a:endParaRPr lang="en-US" sz="950" dirty="0"/>
          </a:p>
        </p:txBody>
      </p:sp>
      <p:sp>
        <p:nvSpPr>
          <p:cNvPr id="42" name="Text 33"/>
          <p:cNvSpPr txBox="1"/>
          <p:nvPr/>
        </p:nvSpPr>
        <p:spPr>
          <a:xfrm>
            <a:off x="9098280" y="5065776"/>
            <a:ext cx="2148840" cy="256032"/>
          </a:xfrm>
          <a:prstGeom prst="rect">
            <a:avLst/>
          </a:prstGeom>
          <a:noFill/>
          <a:ln/>
        </p:spPr>
        <p:txBody>
          <a:bodyPr wrap="square" lIns="0" tIns="0" rIns="0" bIns="0" rtlCol="0" anchor="ctr"/>
          <a:lstStyle/>
          <a:p>
            <a:pPr indent="0" marL="0">
              <a:buNone/>
            </a:pPr>
            <a:r>
              <a:rPr lang="en-US" sz="950" dirty="0">
                <a:solidFill>
                  <a:srgbClr val="2B2724"/>
                </a:solidFill>
                <a:latin typeface="Calibri" pitchFamily="34" charset="0"/>
                <a:ea typeface="Calibri" pitchFamily="34" charset="-122"/>
                <a:cs typeface="Calibri" pitchFamily="34" charset="-120"/>
              </a:rPr>
              <a:t>Consider an anonymous entrance counter.</a:t>
            </a:r>
            <a:endParaRPr lang="en-US" sz="950" dirty="0"/>
          </a:p>
        </p:txBody>
      </p:sp>
      <p:sp>
        <p:nvSpPr>
          <p:cNvPr id="43" name="Shape 34"/>
          <p:cNvSpPr/>
          <p:nvPr/>
        </p:nvSpPr>
        <p:spPr>
          <a:xfrm>
            <a:off x="7360920" y="5541264"/>
            <a:ext cx="4069080" cy="566928"/>
          </a:xfrm>
          <a:prstGeom prst="roundRect">
            <a:avLst>
              <a:gd name="adj" fmla="val 20968"/>
            </a:avLst>
          </a:prstGeom>
          <a:solidFill>
            <a:srgbClr val="F6E7E4"/>
          </a:solidFill>
          <a:ln w="12700">
            <a:solidFill>
              <a:srgbClr val="EBD2CD"/>
            </a:solidFill>
            <a:prstDash val="solid"/>
          </a:ln>
        </p:spPr>
      </p:sp>
      <p:sp>
        <p:nvSpPr>
          <p:cNvPr id="44" name="Text 35"/>
          <p:cNvSpPr txBox="1"/>
          <p:nvPr/>
        </p:nvSpPr>
        <p:spPr>
          <a:xfrm>
            <a:off x="7543800" y="5541264"/>
            <a:ext cx="3703320" cy="566928"/>
          </a:xfrm>
          <a:prstGeom prst="rect">
            <a:avLst/>
          </a:prstGeom>
          <a:noFill/>
          <a:ln/>
        </p:spPr>
        <p:txBody>
          <a:bodyPr wrap="square" lIns="0" tIns="0" rIns="0" bIns="0" rtlCol="0" anchor="ctr"/>
          <a:lstStyle/>
          <a:p>
            <a:pPr indent="0" marL="0">
              <a:lnSpc>
                <a:spcPts val="1250"/>
              </a:lnSpc>
              <a:buNone/>
            </a:pPr>
            <a:r>
              <a:rPr lang="en-US" sz="950" b="1" dirty="0">
                <a:solidFill>
                  <a:srgbClr val="7B1E23"/>
                </a:solidFill>
                <a:latin typeface="Calibri" pitchFamily="34" charset="0"/>
                <a:ea typeface="Calibri" pitchFamily="34" charset="-122"/>
                <a:cs typeface="Calibri" pitchFamily="34" charset="-120"/>
              </a:rPr>
              <a:t>Never continuous location tracking. The status is an estimate, and the screen says so.</a:t>
            </a:r>
            <a:endParaRPr lang="en-US" sz="950" dirty="0"/>
          </a:p>
        </p:txBody>
      </p:sp>
      <p:sp>
        <p:nvSpPr>
          <p:cNvPr id="45" name="Text 36"/>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Conceptual design. Opening hours, capacity limits, parking arrangements and accessible-entrance details were not found published on the temple website — all Require Temple Confirmation before any of this is built.</a:t>
            </a:r>
            <a:endParaRPr lang="en-US" sz="850" dirty="0"/>
          </a:p>
        </p:txBody>
      </p:sp>
      <p:sp>
        <p:nvSpPr>
          <p:cNvPr id="47" name="Text 37"/>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FIND, RSVP, ATTEND</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One family journey, from noticing to arriving</a:t>
            </a:r>
            <a:endParaRPr lang="en-US" sz="3200" dirty="0"/>
          </a:p>
        </p:txBody>
      </p:sp>
      <p:pic>
        <p:nvPicPr>
          <p:cNvPr id="5" name="Image 0" descr="/home/claude/mockups/png/rsvp.png">    </p:cNvPr>
          <p:cNvPicPr>
            <a:picLocks noChangeAspect="1"/>
          </p:cNvPicPr>
          <p:nvPr/>
        </p:nvPicPr>
        <p:blipFill>
          <a:blip r:embed="rId1"/>
          <a:stretch>
            <a:fillRect/>
          </a:stretch>
        </p:blipFill>
        <p:spPr>
          <a:xfrm>
            <a:off x="777240" y="1463040"/>
            <a:ext cx="1973823" cy="4315968"/>
          </a:xfrm>
          <a:prstGeom prst="rect">
            <a:avLst/>
          </a:prstGeom>
        </p:spPr>
      </p:pic>
      <p:pic>
        <p:nvPicPr>
          <p:cNvPr id="6" name="Image 1" descr="/home/claude/mockups/png/confirm.png">    </p:cNvPr>
          <p:cNvPicPr>
            <a:picLocks noChangeAspect="1"/>
          </p:cNvPicPr>
          <p:nvPr/>
        </p:nvPicPr>
        <p:blipFill>
          <a:blip r:embed="rId2"/>
          <a:stretch>
            <a:fillRect/>
          </a:stretch>
        </p:blipFill>
        <p:spPr>
          <a:xfrm>
            <a:off x="3025383" y="1463040"/>
            <a:ext cx="1973823" cy="4315968"/>
          </a:xfrm>
          <a:prstGeom prst="rect">
            <a:avLst/>
          </a:prstGeom>
        </p:spPr>
      </p:pic>
      <p:sp>
        <p:nvSpPr>
          <p:cNvPr id="7" name="Text 3"/>
          <p:cNvSpPr txBox="1"/>
          <p:nvPr/>
        </p:nvSpPr>
        <p:spPr>
          <a:xfrm>
            <a:off x="777240" y="5852160"/>
            <a:ext cx="1973823" cy="219456"/>
          </a:xfrm>
          <a:prstGeom prst="rect">
            <a:avLst/>
          </a:prstGeom>
          <a:noFill/>
          <a:ln/>
        </p:spPr>
        <p:txBody>
          <a:bodyPr wrap="square" lIns="0" tIns="0" rIns="0" bIns="0" rtlCol="0" anchor="ctr"/>
          <a:lstStyle/>
          <a:p>
            <a:pPr algn="ctr" indent="0" marL="0">
              <a:buNone/>
            </a:pPr>
            <a:r>
              <a:rPr lang="en-US" sz="950" i="1" dirty="0">
                <a:solidFill>
                  <a:srgbClr val="6E655C"/>
                </a:solidFill>
                <a:latin typeface="Calibri" pitchFamily="34" charset="0"/>
                <a:ea typeface="Calibri" pitchFamily="34" charset="-122"/>
                <a:cs typeface="Calibri" pitchFamily="34" charset="-120"/>
              </a:rPr>
              <a:t>Family RSVP</a:t>
            </a:r>
            <a:endParaRPr lang="en-US" sz="950" dirty="0"/>
          </a:p>
        </p:txBody>
      </p:sp>
      <p:sp>
        <p:nvSpPr>
          <p:cNvPr id="8" name="Text 4"/>
          <p:cNvSpPr txBox="1"/>
          <p:nvPr/>
        </p:nvSpPr>
        <p:spPr>
          <a:xfrm>
            <a:off x="3025383" y="5852160"/>
            <a:ext cx="1973823" cy="219456"/>
          </a:xfrm>
          <a:prstGeom prst="rect">
            <a:avLst/>
          </a:prstGeom>
          <a:noFill/>
          <a:ln/>
        </p:spPr>
        <p:txBody>
          <a:bodyPr wrap="square" lIns="0" tIns="0" rIns="0" bIns="0" rtlCol="0" anchor="ctr"/>
          <a:lstStyle/>
          <a:p>
            <a:pPr algn="ctr" indent="0" marL="0">
              <a:buNone/>
            </a:pPr>
            <a:r>
              <a:rPr lang="en-US" sz="950" i="1" dirty="0">
                <a:solidFill>
                  <a:srgbClr val="6E655C"/>
                </a:solidFill>
                <a:latin typeface="Calibri" pitchFamily="34" charset="0"/>
                <a:ea typeface="Calibri" pitchFamily="34" charset="-122"/>
                <a:cs typeface="Calibri" pitchFamily="34" charset="-120"/>
              </a:rPr>
              <a:t>Confirmation and pass</a:t>
            </a:r>
            <a:endParaRPr lang="en-US" sz="950" dirty="0"/>
          </a:p>
        </p:txBody>
      </p:sp>
      <p:sp>
        <p:nvSpPr>
          <p:cNvPr id="9" name="Shape 5"/>
          <p:cNvSpPr/>
          <p:nvPr/>
        </p:nvSpPr>
        <p:spPr>
          <a:xfrm>
            <a:off x="5440680" y="1508760"/>
            <a:ext cx="310896" cy="310896"/>
          </a:xfrm>
          <a:prstGeom prst="ellipse">
            <a:avLst/>
          </a:prstGeom>
          <a:solidFill>
            <a:srgbClr val="7B1E23"/>
          </a:solidFill>
          <a:ln w="12700">
            <a:solidFill>
              <a:srgbClr val="FBF6EC"/>
            </a:solidFill>
            <a:prstDash val="solid"/>
          </a:ln>
        </p:spPr>
      </p:sp>
      <p:sp>
        <p:nvSpPr>
          <p:cNvPr id="10" name="Text 6"/>
          <p:cNvSpPr txBox="1"/>
          <p:nvPr/>
        </p:nvSpPr>
        <p:spPr>
          <a:xfrm>
            <a:off x="5440680" y="1508760"/>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1</a:t>
            </a:r>
            <a:endParaRPr lang="en-US" sz="1100" dirty="0"/>
          </a:p>
        </p:txBody>
      </p:sp>
      <p:sp>
        <p:nvSpPr>
          <p:cNvPr id="11" name="Shape 7"/>
          <p:cNvSpPr/>
          <p:nvPr/>
        </p:nvSpPr>
        <p:spPr>
          <a:xfrm>
            <a:off x="5582412" y="1819656"/>
            <a:ext cx="27432" cy="173736"/>
          </a:xfrm>
          <a:prstGeom prst="rect">
            <a:avLst/>
          </a:prstGeom>
          <a:solidFill>
            <a:srgbClr val="E0D2BE"/>
          </a:solidFill>
          <a:ln w="12700">
            <a:solidFill>
              <a:srgbClr val="333333"/>
            </a:solidFill>
            <a:prstDash val="solid"/>
          </a:ln>
        </p:spPr>
      </p:sp>
      <p:sp>
        <p:nvSpPr>
          <p:cNvPr id="12" name="Text 8"/>
          <p:cNvSpPr txBox="1"/>
          <p:nvPr/>
        </p:nvSpPr>
        <p:spPr>
          <a:xfrm>
            <a:off x="5897880" y="1536192"/>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Find the event in the calendar or on the home screen</a:t>
            </a:r>
            <a:endParaRPr lang="en-US" sz="1150" dirty="0"/>
          </a:p>
        </p:txBody>
      </p:sp>
      <p:sp>
        <p:nvSpPr>
          <p:cNvPr id="13" name="Shape 9"/>
          <p:cNvSpPr/>
          <p:nvPr/>
        </p:nvSpPr>
        <p:spPr>
          <a:xfrm>
            <a:off x="5440680" y="1993392"/>
            <a:ext cx="310896" cy="310896"/>
          </a:xfrm>
          <a:prstGeom prst="ellipse">
            <a:avLst/>
          </a:prstGeom>
          <a:solidFill>
            <a:srgbClr val="7B1E23"/>
          </a:solidFill>
          <a:ln w="12700">
            <a:solidFill>
              <a:srgbClr val="FBF6EC"/>
            </a:solidFill>
            <a:prstDash val="solid"/>
          </a:ln>
        </p:spPr>
      </p:sp>
      <p:sp>
        <p:nvSpPr>
          <p:cNvPr id="14" name="Text 10"/>
          <p:cNvSpPr txBox="1"/>
          <p:nvPr/>
        </p:nvSpPr>
        <p:spPr>
          <a:xfrm>
            <a:off x="5440680" y="1993392"/>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2</a:t>
            </a:r>
            <a:endParaRPr lang="en-US" sz="1100" dirty="0"/>
          </a:p>
        </p:txBody>
      </p:sp>
      <p:sp>
        <p:nvSpPr>
          <p:cNvPr id="15" name="Shape 11"/>
          <p:cNvSpPr/>
          <p:nvPr/>
        </p:nvSpPr>
        <p:spPr>
          <a:xfrm>
            <a:off x="5582412" y="2304288"/>
            <a:ext cx="27432" cy="173736"/>
          </a:xfrm>
          <a:prstGeom prst="rect">
            <a:avLst/>
          </a:prstGeom>
          <a:solidFill>
            <a:srgbClr val="E0D2BE"/>
          </a:solidFill>
          <a:ln w="12700">
            <a:solidFill>
              <a:srgbClr val="333333"/>
            </a:solidFill>
            <a:prstDash val="solid"/>
          </a:ln>
        </p:spPr>
      </p:sp>
      <p:sp>
        <p:nvSpPr>
          <p:cNvPr id="16" name="Text 12"/>
          <p:cNvSpPr txBox="1"/>
          <p:nvPr/>
        </p:nvSpPr>
        <p:spPr>
          <a:xfrm>
            <a:off x="5897880" y="2020824"/>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See details, timing and whether space is available</a:t>
            </a:r>
            <a:endParaRPr lang="en-US" sz="1150" dirty="0"/>
          </a:p>
        </p:txBody>
      </p:sp>
      <p:sp>
        <p:nvSpPr>
          <p:cNvPr id="17" name="Shape 13"/>
          <p:cNvSpPr/>
          <p:nvPr/>
        </p:nvSpPr>
        <p:spPr>
          <a:xfrm>
            <a:off x="5440680" y="2478024"/>
            <a:ext cx="310896" cy="310896"/>
          </a:xfrm>
          <a:prstGeom prst="ellipse">
            <a:avLst/>
          </a:prstGeom>
          <a:solidFill>
            <a:srgbClr val="7B1E23"/>
          </a:solidFill>
          <a:ln w="12700">
            <a:solidFill>
              <a:srgbClr val="FBF6EC"/>
            </a:solidFill>
            <a:prstDash val="solid"/>
          </a:ln>
        </p:spPr>
      </p:sp>
      <p:sp>
        <p:nvSpPr>
          <p:cNvPr id="18" name="Text 14"/>
          <p:cNvSpPr txBox="1"/>
          <p:nvPr/>
        </p:nvSpPr>
        <p:spPr>
          <a:xfrm>
            <a:off x="5440680" y="2478024"/>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3</a:t>
            </a:r>
            <a:endParaRPr lang="en-US" sz="1100" dirty="0"/>
          </a:p>
        </p:txBody>
      </p:sp>
      <p:sp>
        <p:nvSpPr>
          <p:cNvPr id="19" name="Shape 15"/>
          <p:cNvSpPr/>
          <p:nvPr/>
        </p:nvSpPr>
        <p:spPr>
          <a:xfrm>
            <a:off x="5582412" y="2788920"/>
            <a:ext cx="27432" cy="173736"/>
          </a:xfrm>
          <a:prstGeom prst="rect">
            <a:avLst/>
          </a:prstGeom>
          <a:solidFill>
            <a:srgbClr val="E0D2BE"/>
          </a:solidFill>
          <a:ln w="12700">
            <a:solidFill>
              <a:srgbClr val="333333"/>
            </a:solidFill>
            <a:prstDash val="solid"/>
          </a:ln>
        </p:spPr>
      </p:sp>
      <p:sp>
        <p:nvSpPr>
          <p:cNvPr id="20" name="Text 16"/>
          <p:cNvSpPr txBox="1"/>
          <p:nvPr/>
        </p:nvSpPr>
        <p:spPr>
          <a:xfrm>
            <a:off x="5897880" y="2505456"/>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RSVP for the family — adults and children counted separately</a:t>
            </a:r>
            <a:endParaRPr lang="en-US" sz="1150" dirty="0"/>
          </a:p>
        </p:txBody>
      </p:sp>
      <p:sp>
        <p:nvSpPr>
          <p:cNvPr id="21" name="Shape 17"/>
          <p:cNvSpPr/>
          <p:nvPr/>
        </p:nvSpPr>
        <p:spPr>
          <a:xfrm>
            <a:off x="5440680" y="2962656"/>
            <a:ext cx="310896" cy="310896"/>
          </a:xfrm>
          <a:prstGeom prst="ellipse">
            <a:avLst/>
          </a:prstGeom>
          <a:solidFill>
            <a:srgbClr val="7B1E23"/>
          </a:solidFill>
          <a:ln w="12700">
            <a:solidFill>
              <a:srgbClr val="FBF6EC"/>
            </a:solidFill>
            <a:prstDash val="solid"/>
          </a:ln>
        </p:spPr>
      </p:sp>
      <p:sp>
        <p:nvSpPr>
          <p:cNvPr id="22" name="Text 18"/>
          <p:cNvSpPr txBox="1"/>
          <p:nvPr/>
        </p:nvSpPr>
        <p:spPr>
          <a:xfrm>
            <a:off x="5440680" y="2962656"/>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4</a:t>
            </a:r>
            <a:endParaRPr lang="en-US" sz="1100" dirty="0"/>
          </a:p>
        </p:txBody>
      </p:sp>
      <p:sp>
        <p:nvSpPr>
          <p:cNvPr id="23" name="Shape 19"/>
          <p:cNvSpPr/>
          <p:nvPr/>
        </p:nvSpPr>
        <p:spPr>
          <a:xfrm>
            <a:off x="5582412" y="3273552"/>
            <a:ext cx="27432" cy="173736"/>
          </a:xfrm>
          <a:prstGeom prst="rect">
            <a:avLst/>
          </a:prstGeom>
          <a:solidFill>
            <a:srgbClr val="E0D2BE"/>
          </a:solidFill>
          <a:ln w="12700">
            <a:solidFill>
              <a:srgbClr val="333333"/>
            </a:solidFill>
            <a:prstDash val="solid"/>
          </a:ln>
        </p:spPr>
      </p:sp>
      <p:sp>
        <p:nvSpPr>
          <p:cNvPr id="24" name="Text 20"/>
          <p:cNvSpPr txBox="1"/>
          <p:nvPr/>
        </p:nvSpPr>
        <p:spPr>
          <a:xfrm>
            <a:off x="5897880" y="2990088"/>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Get a confirmation, with an optional QR pass</a:t>
            </a:r>
            <a:endParaRPr lang="en-US" sz="1150" dirty="0"/>
          </a:p>
        </p:txBody>
      </p:sp>
      <p:sp>
        <p:nvSpPr>
          <p:cNvPr id="25" name="Shape 21"/>
          <p:cNvSpPr/>
          <p:nvPr/>
        </p:nvSpPr>
        <p:spPr>
          <a:xfrm>
            <a:off x="5440680" y="3447288"/>
            <a:ext cx="310896" cy="310896"/>
          </a:xfrm>
          <a:prstGeom prst="ellipse">
            <a:avLst/>
          </a:prstGeom>
          <a:solidFill>
            <a:srgbClr val="7B1E23"/>
          </a:solidFill>
          <a:ln w="12700">
            <a:solidFill>
              <a:srgbClr val="FBF6EC"/>
            </a:solidFill>
            <a:prstDash val="solid"/>
          </a:ln>
        </p:spPr>
      </p:sp>
      <p:sp>
        <p:nvSpPr>
          <p:cNvPr id="26" name="Text 22"/>
          <p:cNvSpPr txBox="1"/>
          <p:nvPr/>
        </p:nvSpPr>
        <p:spPr>
          <a:xfrm>
            <a:off x="5440680" y="3447288"/>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5</a:t>
            </a:r>
            <a:endParaRPr lang="en-US" sz="1100" dirty="0"/>
          </a:p>
        </p:txBody>
      </p:sp>
      <p:sp>
        <p:nvSpPr>
          <p:cNvPr id="27" name="Shape 23"/>
          <p:cNvSpPr/>
          <p:nvPr/>
        </p:nvSpPr>
        <p:spPr>
          <a:xfrm>
            <a:off x="5582412" y="3758184"/>
            <a:ext cx="27432" cy="173736"/>
          </a:xfrm>
          <a:prstGeom prst="rect">
            <a:avLst/>
          </a:prstGeom>
          <a:solidFill>
            <a:srgbClr val="E0D2BE"/>
          </a:solidFill>
          <a:ln w="12700">
            <a:solidFill>
              <a:srgbClr val="333333"/>
            </a:solidFill>
            <a:prstDash val="solid"/>
          </a:ln>
        </p:spPr>
      </p:sp>
      <p:sp>
        <p:nvSpPr>
          <p:cNvPr id="28" name="Text 24"/>
          <p:cNvSpPr txBox="1"/>
          <p:nvPr/>
        </p:nvSpPr>
        <p:spPr>
          <a:xfrm>
            <a:off x="5897880" y="3474720"/>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Add it to a personal phone calendar in one tap</a:t>
            </a:r>
            <a:endParaRPr lang="en-US" sz="1150" dirty="0"/>
          </a:p>
        </p:txBody>
      </p:sp>
      <p:sp>
        <p:nvSpPr>
          <p:cNvPr id="29" name="Shape 25"/>
          <p:cNvSpPr/>
          <p:nvPr/>
        </p:nvSpPr>
        <p:spPr>
          <a:xfrm>
            <a:off x="5440680" y="3931920"/>
            <a:ext cx="310896" cy="310896"/>
          </a:xfrm>
          <a:prstGeom prst="ellipse">
            <a:avLst/>
          </a:prstGeom>
          <a:solidFill>
            <a:srgbClr val="7B1E23"/>
          </a:solidFill>
          <a:ln w="12700">
            <a:solidFill>
              <a:srgbClr val="FBF6EC"/>
            </a:solidFill>
            <a:prstDash val="solid"/>
          </a:ln>
        </p:spPr>
      </p:sp>
      <p:sp>
        <p:nvSpPr>
          <p:cNvPr id="30" name="Text 26"/>
          <p:cNvSpPr txBox="1"/>
          <p:nvPr/>
        </p:nvSpPr>
        <p:spPr>
          <a:xfrm>
            <a:off x="5440680" y="3931920"/>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6</a:t>
            </a:r>
            <a:endParaRPr lang="en-US" sz="1100" dirty="0"/>
          </a:p>
        </p:txBody>
      </p:sp>
      <p:sp>
        <p:nvSpPr>
          <p:cNvPr id="31" name="Shape 27"/>
          <p:cNvSpPr/>
          <p:nvPr/>
        </p:nvSpPr>
        <p:spPr>
          <a:xfrm>
            <a:off x="5582412" y="4242816"/>
            <a:ext cx="27432" cy="173736"/>
          </a:xfrm>
          <a:prstGeom prst="rect">
            <a:avLst/>
          </a:prstGeom>
          <a:solidFill>
            <a:srgbClr val="E0D2BE"/>
          </a:solidFill>
          <a:ln w="12700">
            <a:solidFill>
              <a:srgbClr val="333333"/>
            </a:solidFill>
            <a:prstDash val="solid"/>
          </a:ln>
        </p:spPr>
      </p:sp>
      <p:sp>
        <p:nvSpPr>
          <p:cNvPr id="32" name="Text 28"/>
          <p:cNvSpPr txBox="1"/>
          <p:nvPr/>
        </p:nvSpPr>
        <p:spPr>
          <a:xfrm>
            <a:off x="5897880" y="3959352"/>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Receive a reminder, or an alert if the time or place changes</a:t>
            </a:r>
            <a:endParaRPr lang="en-US" sz="1150" dirty="0"/>
          </a:p>
        </p:txBody>
      </p:sp>
      <p:sp>
        <p:nvSpPr>
          <p:cNvPr id="33" name="Shape 29"/>
          <p:cNvSpPr/>
          <p:nvPr/>
        </p:nvSpPr>
        <p:spPr>
          <a:xfrm>
            <a:off x="5440680" y="4416552"/>
            <a:ext cx="310896" cy="310896"/>
          </a:xfrm>
          <a:prstGeom prst="ellipse">
            <a:avLst/>
          </a:prstGeom>
          <a:solidFill>
            <a:srgbClr val="2E7D4F"/>
          </a:solidFill>
          <a:ln w="12700">
            <a:solidFill>
              <a:srgbClr val="FBF6EC"/>
            </a:solidFill>
            <a:prstDash val="solid"/>
          </a:ln>
        </p:spPr>
      </p:sp>
      <p:sp>
        <p:nvSpPr>
          <p:cNvPr id="34" name="Text 30"/>
          <p:cNvSpPr txBox="1"/>
          <p:nvPr/>
        </p:nvSpPr>
        <p:spPr>
          <a:xfrm>
            <a:off x="5440680" y="4416552"/>
            <a:ext cx="310896" cy="310896"/>
          </a:xfrm>
          <a:prstGeom prst="rect">
            <a:avLst/>
          </a:prstGeom>
          <a:noFill/>
          <a:ln/>
        </p:spPr>
        <p:txBody>
          <a:bodyPr wrap="square" lIns="0" tIns="0" rIns="0" bIns="0" rtlCol="0" anchor="ctr"/>
          <a:lstStyle/>
          <a:p>
            <a:pPr algn="ctr" indent="0" marL="0">
              <a:buNone/>
            </a:pPr>
            <a:r>
              <a:rPr lang="en-US" sz="1100" b="1" dirty="0">
                <a:solidFill>
                  <a:srgbClr val="FFF6E8"/>
                </a:solidFill>
                <a:latin typeface="Calibri" pitchFamily="34" charset="0"/>
                <a:ea typeface="Calibri" pitchFamily="34" charset="-122"/>
                <a:cs typeface="Calibri" pitchFamily="34" charset="-120"/>
              </a:rPr>
              <a:t>7</a:t>
            </a:r>
            <a:endParaRPr lang="en-US" sz="1100" dirty="0"/>
          </a:p>
        </p:txBody>
      </p:sp>
      <p:sp>
        <p:nvSpPr>
          <p:cNvPr id="35" name="Text 31"/>
          <p:cNvSpPr txBox="1"/>
          <p:nvPr/>
        </p:nvSpPr>
        <p:spPr>
          <a:xfrm>
            <a:off x="5897880" y="4443984"/>
            <a:ext cx="5532120" cy="274320"/>
          </a:xfrm>
          <a:prstGeom prst="rect">
            <a:avLst/>
          </a:prstGeom>
          <a:noFill/>
          <a:ln/>
        </p:spPr>
        <p:txBody>
          <a:bodyPr wrap="square" lIns="0" tIns="0" rIns="0" bIns="0" rtlCol="0" anchor="ctr"/>
          <a:lstStyle/>
          <a:p>
            <a:pPr indent="0" marL="0">
              <a:buNone/>
            </a:pPr>
            <a:r>
              <a:rPr lang="en-US" sz="1150" dirty="0">
                <a:solidFill>
                  <a:srgbClr val="2B2724"/>
                </a:solidFill>
                <a:latin typeface="Calibri" pitchFamily="34" charset="0"/>
                <a:ea typeface="Calibri" pitchFamily="34" charset="-122"/>
                <a:cs typeface="Calibri" pitchFamily="34" charset="-120"/>
              </a:rPr>
              <a:t>Check in at the door, change the numbers, or cancel</a:t>
            </a:r>
            <a:endParaRPr lang="en-US" sz="1150" dirty="0"/>
          </a:p>
        </p:txBody>
      </p:sp>
      <p:sp>
        <p:nvSpPr>
          <p:cNvPr id="36" name="Shape 32"/>
          <p:cNvSpPr/>
          <p:nvPr/>
        </p:nvSpPr>
        <p:spPr>
          <a:xfrm>
            <a:off x="5440680" y="5029200"/>
            <a:ext cx="5989320" cy="1078992"/>
          </a:xfrm>
          <a:prstGeom prst="roundRect">
            <a:avLst>
              <a:gd name="adj" fmla="val 11017"/>
            </a:avLst>
          </a:prstGeom>
          <a:solidFill>
            <a:srgbClr val="F6E7E4"/>
          </a:solidFill>
          <a:ln w="12700">
            <a:solidFill>
              <a:srgbClr val="EBD2CD"/>
            </a:solidFill>
            <a:prstDash val="solid"/>
          </a:ln>
        </p:spPr>
      </p:sp>
      <p:sp>
        <p:nvSpPr>
          <p:cNvPr id="37" name="Text 33"/>
          <p:cNvSpPr txBox="1"/>
          <p:nvPr/>
        </p:nvSpPr>
        <p:spPr>
          <a:xfrm>
            <a:off x="5678424" y="5193792"/>
            <a:ext cx="5532120" cy="237744"/>
          </a:xfrm>
          <a:prstGeom prst="rect">
            <a:avLst/>
          </a:prstGeom>
          <a:noFill/>
          <a:ln/>
        </p:spPr>
        <p:txBody>
          <a:bodyPr wrap="square" lIns="0" tIns="0" rIns="0" bIns="0" rtlCol="0" anchor="ctr"/>
          <a:lstStyle/>
          <a:p>
            <a:pPr indent="0" marL="0">
              <a:buNone/>
            </a:pPr>
            <a:r>
              <a:rPr lang="en-US" sz="1200" b="1" dirty="0">
                <a:solidFill>
                  <a:srgbClr val="7B1E23"/>
                </a:solidFill>
                <a:latin typeface="Cambria" pitchFamily="34" charset="0"/>
                <a:ea typeface="Cambria" pitchFamily="34" charset="-122"/>
                <a:cs typeface="Cambria" pitchFamily="34" charset="-120"/>
              </a:rPr>
              <a:t>Three separate doors — never one checkout</a:t>
            </a:r>
            <a:endParaRPr lang="en-US" sz="1200" dirty="0"/>
          </a:p>
        </p:txBody>
      </p:sp>
      <p:sp>
        <p:nvSpPr>
          <p:cNvPr id="38" name="Shape 34"/>
          <p:cNvSpPr/>
          <p:nvPr/>
        </p:nvSpPr>
        <p:spPr>
          <a:xfrm>
            <a:off x="5678424" y="5513832"/>
            <a:ext cx="1847088" cy="402336"/>
          </a:xfrm>
          <a:prstGeom prst="roundRect">
            <a:avLst>
              <a:gd name="adj" fmla="val 22727"/>
            </a:avLst>
          </a:prstGeom>
          <a:solidFill>
            <a:srgbClr val="FFFFFF"/>
          </a:solidFill>
          <a:ln w="12700">
            <a:solidFill>
              <a:srgbClr val="EBD2CD"/>
            </a:solidFill>
            <a:prstDash val="solid"/>
          </a:ln>
        </p:spPr>
      </p:sp>
      <p:sp>
        <p:nvSpPr>
          <p:cNvPr id="39" name="Text 35"/>
          <p:cNvSpPr txBox="1"/>
          <p:nvPr/>
        </p:nvSpPr>
        <p:spPr>
          <a:xfrm>
            <a:off x="5678424" y="5513832"/>
            <a:ext cx="1847088" cy="402336"/>
          </a:xfrm>
          <a:prstGeom prst="rect">
            <a:avLst/>
          </a:prstGeom>
          <a:noFill/>
          <a:ln/>
        </p:spPr>
        <p:txBody>
          <a:bodyPr wrap="square" lIns="0" tIns="0" rIns="0" bIns="0" rtlCol="0" anchor="ctr"/>
          <a:lstStyle/>
          <a:p>
            <a:pPr algn="ctr" indent="0" marL="0">
              <a:buNone/>
            </a:pPr>
            <a:r>
              <a:rPr lang="en-US" sz="900" b="1" dirty="0">
                <a:solidFill>
                  <a:srgbClr val="7B1E23"/>
                </a:solidFill>
                <a:latin typeface="Calibri" pitchFamily="34" charset="0"/>
                <a:ea typeface="Calibri" pitchFamily="34" charset="-122"/>
                <a:cs typeface="Calibri" pitchFamily="34" charset="-120"/>
              </a:rPr>
              <a:t>RSVP to attend  </a:t>
            </a:r>
            <a:pPr algn="ctr" indent="0" marL="0">
              <a:buNone/>
            </a:pPr>
            <a:r>
              <a:rPr lang="en-US" sz="900" dirty="0">
                <a:solidFill>
                  <a:srgbClr val="6E655C"/>
                </a:solidFill>
                <a:latin typeface="Calibri" pitchFamily="34" charset="0"/>
                <a:ea typeface="Calibri" pitchFamily="34" charset="-122"/>
                <a:cs typeface="Calibri" pitchFamily="34" charset="-120"/>
              </a:rPr>
              <a:t>free</a:t>
            </a:r>
            <a:endParaRPr lang="en-US" sz="900" dirty="0"/>
          </a:p>
        </p:txBody>
      </p:sp>
      <p:sp>
        <p:nvSpPr>
          <p:cNvPr id="40" name="Shape 36"/>
          <p:cNvSpPr/>
          <p:nvPr/>
        </p:nvSpPr>
        <p:spPr>
          <a:xfrm>
            <a:off x="7635240" y="5513832"/>
            <a:ext cx="1847088" cy="402336"/>
          </a:xfrm>
          <a:prstGeom prst="roundRect">
            <a:avLst>
              <a:gd name="adj" fmla="val 22727"/>
            </a:avLst>
          </a:prstGeom>
          <a:solidFill>
            <a:srgbClr val="FFFFFF"/>
          </a:solidFill>
          <a:ln w="12700">
            <a:solidFill>
              <a:srgbClr val="EBD2CD"/>
            </a:solidFill>
            <a:prstDash val="solid"/>
          </a:ln>
        </p:spPr>
      </p:sp>
      <p:sp>
        <p:nvSpPr>
          <p:cNvPr id="41" name="Text 37"/>
          <p:cNvSpPr txBox="1"/>
          <p:nvPr/>
        </p:nvSpPr>
        <p:spPr>
          <a:xfrm>
            <a:off x="7635240" y="5513832"/>
            <a:ext cx="1847088" cy="402336"/>
          </a:xfrm>
          <a:prstGeom prst="rect">
            <a:avLst/>
          </a:prstGeom>
          <a:noFill/>
          <a:ln/>
        </p:spPr>
        <p:txBody>
          <a:bodyPr wrap="square" lIns="0" tIns="0" rIns="0" bIns="0" rtlCol="0" anchor="ctr"/>
          <a:lstStyle/>
          <a:p>
            <a:pPr algn="ctr" indent="0" marL="0">
              <a:buNone/>
            </a:pPr>
            <a:r>
              <a:rPr lang="en-US" sz="900" b="1" dirty="0">
                <a:solidFill>
                  <a:srgbClr val="7B1E23"/>
                </a:solidFill>
                <a:latin typeface="Calibri" pitchFamily="34" charset="0"/>
                <a:ea typeface="Calibri" pitchFamily="34" charset="-122"/>
                <a:cs typeface="Calibri" pitchFamily="34" charset="-120"/>
              </a:rPr>
              <a:t>Sponsor a pooja  </a:t>
            </a:r>
            <a:pPr algn="ctr" indent="0" marL="0">
              <a:buNone/>
            </a:pPr>
            <a:r>
              <a:rPr lang="en-US" sz="900" dirty="0">
                <a:solidFill>
                  <a:srgbClr val="6E655C"/>
                </a:solidFill>
                <a:latin typeface="Calibri" pitchFamily="34" charset="0"/>
                <a:ea typeface="Calibri" pitchFamily="34" charset="-122"/>
                <a:cs typeface="Calibri" pitchFamily="34" charset="-120"/>
              </a:rPr>
              <a:t>a sponsorship</a:t>
            </a:r>
            <a:endParaRPr lang="en-US" sz="900" dirty="0"/>
          </a:p>
        </p:txBody>
      </p:sp>
      <p:sp>
        <p:nvSpPr>
          <p:cNvPr id="42" name="Shape 38"/>
          <p:cNvSpPr/>
          <p:nvPr/>
        </p:nvSpPr>
        <p:spPr>
          <a:xfrm>
            <a:off x="9592056" y="5513832"/>
            <a:ext cx="1847088" cy="402336"/>
          </a:xfrm>
          <a:prstGeom prst="roundRect">
            <a:avLst>
              <a:gd name="adj" fmla="val 22727"/>
            </a:avLst>
          </a:prstGeom>
          <a:solidFill>
            <a:srgbClr val="FFFFFF"/>
          </a:solidFill>
          <a:ln w="12700">
            <a:solidFill>
              <a:srgbClr val="EBD2CD"/>
            </a:solidFill>
            <a:prstDash val="solid"/>
          </a:ln>
        </p:spPr>
      </p:sp>
      <p:sp>
        <p:nvSpPr>
          <p:cNvPr id="43" name="Text 39"/>
          <p:cNvSpPr txBox="1"/>
          <p:nvPr/>
        </p:nvSpPr>
        <p:spPr>
          <a:xfrm>
            <a:off x="9592056" y="5513832"/>
            <a:ext cx="1847088" cy="402336"/>
          </a:xfrm>
          <a:prstGeom prst="rect">
            <a:avLst/>
          </a:prstGeom>
          <a:noFill/>
          <a:ln/>
        </p:spPr>
        <p:txBody>
          <a:bodyPr wrap="square" lIns="0" tIns="0" rIns="0" bIns="0" rtlCol="0" anchor="ctr"/>
          <a:lstStyle/>
          <a:p>
            <a:pPr algn="ctr" indent="0" marL="0">
              <a:buNone/>
            </a:pPr>
            <a:r>
              <a:rPr lang="en-US" sz="900" b="1" dirty="0">
                <a:solidFill>
                  <a:srgbClr val="7B1E23"/>
                </a:solidFill>
                <a:latin typeface="Calibri" pitchFamily="34" charset="0"/>
                <a:ea typeface="Calibri" pitchFamily="34" charset="-122"/>
                <a:cs typeface="Calibri" pitchFamily="34" charset="-120"/>
              </a:rPr>
              <a:t>Private priest service  </a:t>
            </a:r>
            <a:pPr algn="ctr" indent="0" marL="0">
              <a:buNone/>
            </a:pPr>
            <a:r>
              <a:rPr lang="en-US" sz="900" dirty="0">
                <a:solidFill>
                  <a:srgbClr val="6E655C"/>
                </a:solidFill>
                <a:latin typeface="Calibri" pitchFamily="34" charset="0"/>
                <a:ea typeface="Calibri" pitchFamily="34" charset="-122"/>
                <a:cs typeface="Calibri" pitchFamily="34" charset="-120"/>
              </a:rPr>
              <a:t>a request</a:t>
            </a:r>
            <a:endParaRPr lang="en-US" sz="900" dirty="0"/>
          </a:p>
        </p:txBody>
      </p:sp>
      <p:sp>
        <p:nvSpPr>
          <p:cNvPr id="44" name="Text 40"/>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Conceptual design. Event name, date, party size and reference number are illustrative sample data. Capacity rules, whether a waitlist is needed and who may cancel an RSVP all Require Temple Confirmation.</a:t>
            </a:r>
            <a:endParaRPr lang="en-US" sz="850" dirty="0"/>
          </a:p>
        </p:txBody>
      </p:sp>
      <p:sp>
        <p:nvSpPr>
          <p:cNvPr id="46" name="Text 41"/>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NOTIFICATIONS</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Relevant updates, not noise</a:t>
            </a:r>
            <a:endParaRPr lang="en-US" sz="3200" dirty="0"/>
          </a:p>
        </p:txBody>
      </p:sp>
      <p:pic>
        <p:nvPicPr>
          <p:cNvPr id="5" name="Image 0" descr="/home/claude/mockups/png/notifs.png">    </p:cNvPr>
          <p:cNvPicPr>
            <a:picLocks noChangeAspect="1"/>
          </p:cNvPicPr>
          <p:nvPr/>
        </p:nvPicPr>
        <p:blipFill>
          <a:blip r:embed="rId1"/>
          <a:stretch>
            <a:fillRect/>
          </a:stretch>
        </p:blipFill>
        <p:spPr>
          <a:xfrm>
            <a:off x="658368" y="1417320"/>
            <a:ext cx="2889818" cy="4736592"/>
          </a:xfrm>
          <a:prstGeom prst="rect">
            <a:avLst/>
          </a:prstGeom>
        </p:spPr>
      </p:pic>
      <p:pic>
        <p:nvPicPr>
          <p:cNvPr id="6" name="Image 1" descr="/home/claude/mockups/png/permission.png">    </p:cNvPr>
          <p:cNvPicPr>
            <a:picLocks noChangeAspect="1"/>
          </p:cNvPicPr>
          <p:nvPr/>
        </p:nvPicPr>
        <p:blipFill>
          <a:blip r:embed="rId2"/>
          <a:stretch>
            <a:fillRect/>
          </a:stretch>
        </p:blipFill>
        <p:spPr>
          <a:xfrm>
            <a:off x="3859082" y="1417320"/>
            <a:ext cx="2166188" cy="4736592"/>
          </a:xfrm>
          <a:prstGeom prst="rect">
            <a:avLst/>
          </a:prstGeom>
        </p:spPr>
      </p:pic>
      <p:pic>
        <p:nvPicPr>
          <p:cNvPr id="7" name="Image 2" descr="/home/claude/mockups/png/prefs.png">    </p:cNvPr>
          <p:cNvPicPr>
            <a:picLocks noChangeAspect="1"/>
          </p:cNvPicPr>
          <p:nvPr/>
        </p:nvPicPr>
        <p:blipFill>
          <a:blip r:embed="rId3"/>
          <a:stretch>
            <a:fillRect/>
          </a:stretch>
        </p:blipFill>
        <p:spPr>
          <a:xfrm>
            <a:off x="6263013" y="1417320"/>
            <a:ext cx="2166188" cy="4736592"/>
          </a:xfrm>
          <a:prstGeom prst="rect">
            <a:avLst/>
          </a:prstGeom>
        </p:spPr>
      </p:pic>
      <p:sp>
        <p:nvSpPr>
          <p:cNvPr id="8" name="Shape 3"/>
          <p:cNvSpPr/>
          <p:nvPr/>
        </p:nvSpPr>
        <p:spPr>
          <a:xfrm>
            <a:off x="8758385" y="1444752"/>
            <a:ext cx="2774942" cy="1078992"/>
          </a:xfrm>
          <a:prstGeom prst="roundRect">
            <a:avLst>
              <a:gd name="adj" fmla="val 11017"/>
            </a:avLst>
          </a:prstGeom>
          <a:solidFill>
            <a:srgbClr val="FFFFFF"/>
          </a:solidFill>
          <a:ln w="12700">
            <a:solidFill>
              <a:srgbClr val="E6DCCB"/>
            </a:solidFill>
            <a:prstDash val="solid"/>
          </a:ln>
        </p:spPr>
      </p:sp>
      <p:sp>
        <p:nvSpPr>
          <p:cNvPr id="9" name="Shape 4"/>
          <p:cNvSpPr/>
          <p:nvPr/>
        </p:nvSpPr>
        <p:spPr>
          <a:xfrm>
            <a:off x="8941265" y="1627632"/>
            <a:ext cx="329184" cy="329184"/>
          </a:xfrm>
          <a:prstGeom prst="ellipse">
            <a:avLst/>
          </a:prstGeom>
          <a:solidFill>
            <a:srgbClr val="F6E7E4"/>
          </a:solidFill>
          <a:ln w="12700">
            <a:solidFill>
              <a:srgbClr val="F6E7E4"/>
            </a:solidFill>
            <a:prstDash val="solid"/>
          </a:ln>
        </p:spPr>
      </p:sp>
      <p:pic>
        <p:nvPicPr>
          <p:cNvPr id="10" name="Image 3" descr="/home/claude/mockups/icons/check-maroon.png">    </p:cNvPr>
          <p:cNvPicPr>
            <a:picLocks noChangeAspect="1"/>
          </p:cNvPicPr>
          <p:nvPr/>
        </p:nvPicPr>
        <p:blipFill>
          <a:blip r:embed="rId4"/>
          <a:stretch>
            <a:fillRect/>
          </a:stretch>
        </p:blipFill>
        <p:spPr>
          <a:xfrm>
            <a:off x="9020269" y="1706636"/>
            <a:ext cx="171176" cy="171176"/>
          </a:xfrm>
          <a:prstGeom prst="rect">
            <a:avLst/>
          </a:prstGeom>
        </p:spPr>
      </p:pic>
      <p:sp>
        <p:nvSpPr>
          <p:cNvPr id="11" name="Text 5"/>
          <p:cNvSpPr txBox="1"/>
          <p:nvPr/>
        </p:nvSpPr>
        <p:spPr>
          <a:xfrm>
            <a:off x="9361889" y="1645920"/>
            <a:ext cx="1951982" cy="274320"/>
          </a:xfrm>
          <a:prstGeom prst="rect">
            <a:avLst/>
          </a:prstGeom>
          <a:noFill/>
          <a:ln/>
        </p:spPr>
        <p:txBody>
          <a:bodyPr wrap="square" lIns="0" tIns="0" rIns="0" bIns="0" rtlCol="0" anchor="ctr"/>
          <a:lstStyle/>
          <a:p>
            <a:pPr indent="0" marL="0">
              <a:lnSpc>
                <a:spcPts val="1300"/>
              </a:lnSpc>
              <a:buNone/>
            </a:pPr>
            <a:r>
              <a:rPr lang="en-US" sz="1100" b="1" dirty="0">
                <a:solidFill>
                  <a:srgbClr val="2B2724"/>
                </a:solidFill>
                <a:latin typeface="Calibri" pitchFamily="34" charset="0"/>
                <a:ea typeface="Calibri" pitchFamily="34" charset="-122"/>
                <a:cs typeface="Calibri" pitchFamily="34" charset="-120"/>
              </a:rPr>
              <a:t>Asked at the right moment</a:t>
            </a:r>
            <a:endParaRPr lang="en-US" sz="1100" dirty="0"/>
          </a:p>
        </p:txBody>
      </p:sp>
      <p:sp>
        <p:nvSpPr>
          <p:cNvPr id="12" name="Text 6"/>
          <p:cNvSpPr txBox="1"/>
          <p:nvPr/>
        </p:nvSpPr>
        <p:spPr>
          <a:xfrm>
            <a:off x="8941265" y="2011680"/>
            <a:ext cx="2372606" cy="420624"/>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Permission is requested after a devotee finishes an RSVP — never on first launch.</a:t>
            </a:r>
            <a:endParaRPr lang="en-US" sz="950" dirty="0"/>
          </a:p>
        </p:txBody>
      </p:sp>
      <p:sp>
        <p:nvSpPr>
          <p:cNvPr id="13" name="Shape 7"/>
          <p:cNvSpPr/>
          <p:nvPr/>
        </p:nvSpPr>
        <p:spPr>
          <a:xfrm>
            <a:off x="8758385" y="2651760"/>
            <a:ext cx="2774942" cy="1078992"/>
          </a:xfrm>
          <a:prstGeom prst="roundRect">
            <a:avLst>
              <a:gd name="adj" fmla="val 11017"/>
            </a:avLst>
          </a:prstGeom>
          <a:solidFill>
            <a:srgbClr val="FFFFFF"/>
          </a:solidFill>
          <a:ln w="12700">
            <a:solidFill>
              <a:srgbClr val="E6DCCB"/>
            </a:solidFill>
            <a:prstDash val="solid"/>
          </a:ln>
        </p:spPr>
      </p:sp>
      <p:sp>
        <p:nvSpPr>
          <p:cNvPr id="14" name="Shape 8"/>
          <p:cNvSpPr/>
          <p:nvPr/>
        </p:nvSpPr>
        <p:spPr>
          <a:xfrm>
            <a:off x="8941265" y="2834640"/>
            <a:ext cx="329184" cy="329184"/>
          </a:xfrm>
          <a:prstGeom prst="ellipse">
            <a:avLst/>
          </a:prstGeom>
          <a:solidFill>
            <a:srgbClr val="F6E7E4"/>
          </a:solidFill>
          <a:ln w="12700">
            <a:solidFill>
              <a:srgbClr val="F6E7E4"/>
            </a:solidFill>
            <a:prstDash val="solid"/>
          </a:ln>
        </p:spPr>
      </p:sp>
      <p:pic>
        <p:nvPicPr>
          <p:cNvPr id="15" name="Image 4" descr="/home/claude/mockups/icons/gear-maroon.png">    </p:cNvPr>
          <p:cNvPicPr>
            <a:picLocks noChangeAspect="1"/>
          </p:cNvPicPr>
          <p:nvPr/>
        </p:nvPicPr>
        <p:blipFill>
          <a:blip r:embed="rId5"/>
          <a:stretch>
            <a:fillRect/>
          </a:stretch>
        </p:blipFill>
        <p:spPr>
          <a:xfrm>
            <a:off x="9020269" y="2913644"/>
            <a:ext cx="171176" cy="171176"/>
          </a:xfrm>
          <a:prstGeom prst="rect">
            <a:avLst/>
          </a:prstGeom>
        </p:spPr>
      </p:pic>
      <p:sp>
        <p:nvSpPr>
          <p:cNvPr id="16" name="Text 9"/>
          <p:cNvSpPr txBox="1"/>
          <p:nvPr/>
        </p:nvSpPr>
        <p:spPr>
          <a:xfrm>
            <a:off x="9361889" y="2852928"/>
            <a:ext cx="1951982" cy="274320"/>
          </a:xfrm>
          <a:prstGeom prst="rect">
            <a:avLst/>
          </a:prstGeom>
          <a:noFill/>
          <a:ln/>
        </p:spPr>
        <p:txBody>
          <a:bodyPr wrap="square" lIns="0" tIns="0" rIns="0" bIns="0" rtlCol="0" anchor="ctr"/>
          <a:lstStyle/>
          <a:p>
            <a:pPr indent="0" marL="0">
              <a:lnSpc>
                <a:spcPts val="1300"/>
              </a:lnSpc>
              <a:buNone/>
            </a:pPr>
            <a:r>
              <a:rPr lang="en-US" sz="1100" b="1" dirty="0">
                <a:solidFill>
                  <a:srgbClr val="2B2724"/>
                </a:solidFill>
                <a:latin typeface="Calibri" pitchFamily="34" charset="0"/>
                <a:ea typeface="Calibri" pitchFamily="34" charset="-122"/>
                <a:cs typeface="Calibri" pitchFamily="34" charset="-120"/>
              </a:rPr>
              <a:t>Categories, not all or nothing</a:t>
            </a:r>
            <a:endParaRPr lang="en-US" sz="1100" dirty="0"/>
          </a:p>
        </p:txBody>
      </p:sp>
      <p:sp>
        <p:nvSpPr>
          <p:cNvPr id="17" name="Text 10"/>
          <p:cNvSpPr txBox="1"/>
          <p:nvPr/>
        </p:nvSpPr>
        <p:spPr>
          <a:xfrm>
            <a:off x="8941265" y="3218688"/>
            <a:ext cx="2372606" cy="420624"/>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Fundraising appeals can be switched off while RSVP confirmations stay on.</a:t>
            </a:r>
            <a:endParaRPr lang="en-US" sz="950" dirty="0"/>
          </a:p>
        </p:txBody>
      </p:sp>
      <p:sp>
        <p:nvSpPr>
          <p:cNvPr id="18" name="Shape 11"/>
          <p:cNvSpPr/>
          <p:nvPr/>
        </p:nvSpPr>
        <p:spPr>
          <a:xfrm>
            <a:off x="8758385" y="3858768"/>
            <a:ext cx="2774942" cy="1078992"/>
          </a:xfrm>
          <a:prstGeom prst="roundRect">
            <a:avLst>
              <a:gd name="adj" fmla="val 11017"/>
            </a:avLst>
          </a:prstGeom>
          <a:solidFill>
            <a:srgbClr val="FFFFFF"/>
          </a:solidFill>
          <a:ln w="12700">
            <a:solidFill>
              <a:srgbClr val="E6DCCB"/>
            </a:solidFill>
            <a:prstDash val="solid"/>
          </a:ln>
        </p:spPr>
      </p:sp>
      <p:sp>
        <p:nvSpPr>
          <p:cNvPr id="19" name="Shape 12"/>
          <p:cNvSpPr/>
          <p:nvPr/>
        </p:nvSpPr>
        <p:spPr>
          <a:xfrm>
            <a:off x="8941265" y="4041648"/>
            <a:ext cx="329184" cy="329184"/>
          </a:xfrm>
          <a:prstGeom prst="ellipse">
            <a:avLst/>
          </a:prstGeom>
          <a:solidFill>
            <a:srgbClr val="F6E7E4"/>
          </a:solidFill>
          <a:ln w="12700">
            <a:solidFill>
              <a:srgbClr val="F6E7E4"/>
            </a:solidFill>
            <a:prstDash val="solid"/>
          </a:ln>
        </p:spPr>
      </p:sp>
      <p:pic>
        <p:nvPicPr>
          <p:cNvPr id="20" name="Image 5" descr="/home/claude/mockups/icons/clock-maroon.png">    </p:cNvPr>
          <p:cNvPicPr>
            <a:picLocks noChangeAspect="1"/>
          </p:cNvPicPr>
          <p:nvPr/>
        </p:nvPicPr>
        <p:blipFill>
          <a:blip r:embed="rId6"/>
          <a:stretch>
            <a:fillRect/>
          </a:stretch>
        </p:blipFill>
        <p:spPr>
          <a:xfrm>
            <a:off x="9020269" y="4120652"/>
            <a:ext cx="171176" cy="171176"/>
          </a:xfrm>
          <a:prstGeom prst="rect">
            <a:avLst/>
          </a:prstGeom>
        </p:spPr>
      </p:pic>
      <p:sp>
        <p:nvSpPr>
          <p:cNvPr id="21" name="Text 13"/>
          <p:cNvSpPr txBox="1"/>
          <p:nvPr/>
        </p:nvSpPr>
        <p:spPr>
          <a:xfrm>
            <a:off x="9361889" y="4059936"/>
            <a:ext cx="1951982" cy="274320"/>
          </a:xfrm>
          <a:prstGeom prst="rect">
            <a:avLst/>
          </a:prstGeom>
          <a:noFill/>
          <a:ln/>
        </p:spPr>
        <p:txBody>
          <a:bodyPr wrap="square" lIns="0" tIns="0" rIns="0" bIns="0" rtlCol="0" anchor="ctr"/>
          <a:lstStyle/>
          <a:p>
            <a:pPr indent="0" marL="0">
              <a:lnSpc>
                <a:spcPts val="1300"/>
              </a:lnSpc>
              <a:buNone/>
            </a:pPr>
            <a:r>
              <a:rPr lang="en-US" sz="1100" b="1" dirty="0">
                <a:solidFill>
                  <a:srgbClr val="2B2724"/>
                </a:solidFill>
                <a:latin typeface="Calibri" pitchFamily="34" charset="0"/>
                <a:ea typeface="Calibri" pitchFamily="34" charset="-122"/>
                <a:cs typeface="Calibri" pitchFamily="34" charset="-120"/>
              </a:rPr>
              <a:t>Quiet hours</a:t>
            </a:r>
            <a:endParaRPr lang="en-US" sz="1100" dirty="0"/>
          </a:p>
        </p:txBody>
      </p:sp>
      <p:sp>
        <p:nvSpPr>
          <p:cNvPr id="22" name="Text 14"/>
          <p:cNvSpPr txBox="1"/>
          <p:nvPr/>
        </p:nvSpPr>
        <p:spPr>
          <a:xfrm>
            <a:off x="8941265" y="4425696"/>
            <a:ext cx="2372606" cy="420624"/>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Nothing arrives late at night unless it is a closure notice.</a:t>
            </a:r>
            <a:endParaRPr lang="en-US" sz="950" dirty="0"/>
          </a:p>
        </p:txBody>
      </p:sp>
      <p:sp>
        <p:nvSpPr>
          <p:cNvPr id="23" name="Shape 15"/>
          <p:cNvSpPr/>
          <p:nvPr/>
        </p:nvSpPr>
        <p:spPr>
          <a:xfrm>
            <a:off x="8758385" y="5065776"/>
            <a:ext cx="2774942" cy="1078992"/>
          </a:xfrm>
          <a:prstGeom prst="roundRect">
            <a:avLst>
              <a:gd name="adj" fmla="val 11017"/>
            </a:avLst>
          </a:prstGeom>
          <a:solidFill>
            <a:srgbClr val="FFFFFF"/>
          </a:solidFill>
          <a:ln w="12700">
            <a:solidFill>
              <a:srgbClr val="E6DCCB"/>
            </a:solidFill>
            <a:prstDash val="solid"/>
          </a:ln>
        </p:spPr>
      </p:sp>
      <p:sp>
        <p:nvSpPr>
          <p:cNvPr id="24" name="Shape 16"/>
          <p:cNvSpPr/>
          <p:nvPr/>
        </p:nvSpPr>
        <p:spPr>
          <a:xfrm>
            <a:off x="8941265" y="5248656"/>
            <a:ext cx="329184" cy="329184"/>
          </a:xfrm>
          <a:prstGeom prst="ellipse">
            <a:avLst/>
          </a:prstGeom>
          <a:solidFill>
            <a:srgbClr val="F6E7E4"/>
          </a:solidFill>
          <a:ln w="12700">
            <a:solidFill>
              <a:srgbClr val="F6E7E4"/>
            </a:solidFill>
            <a:prstDash val="solid"/>
          </a:ln>
        </p:spPr>
      </p:sp>
      <p:pic>
        <p:nvPicPr>
          <p:cNvPr id="25" name="Image 6" descr="/home/claude/mockups/icons/flow-maroon.png">    </p:cNvPr>
          <p:cNvPicPr>
            <a:picLocks noChangeAspect="1"/>
          </p:cNvPicPr>
          <p:nvPr/>
        </p:nvPicPr>
        <p:blipFill>
          <a:blip r:embed="rId7"/>
          <a:stretch>
            <a:fillRect/>
          </a:stretch>
        </p:blipFill>
        <p:spPr>
          <a:xfrm>
            <a:off x="9020269" y="5327660"/>
            <a:ext cx="171176" cy="171176"/>
          </a:xfrm>
          <a:prstGeom prst="rect">
            <a:avLst/>
          </a:prstGeom>
        </p:spPr>
      </p:pic>
      <p:sp>
        <p:nvSpPr>
          <p:cNvPr id="26" name="Text 17"/>
          <p:cNvSpPr txBox="1"/>
          <p:nvPr/>
        </p:nvSpPr>
        <p:spPr>
          <a:xfrm>
            <a:off x="9361889" y="5266944"/>
            <a:ext cx="1951982" cy="274320"/>
          </a:xfrm>
          <a:prstGeom prst="rect">
            <a:avLst/>
          </a:prstGeom>
          <a:noFill/>
          <a:ln/>
        </p:spPr>
        <p:txBody>
          <a:bodyPr wrap="square" lIns="0" tIns="0" rIns="0" bIns="0" rtlCol="0" anchor="ctr"/>
          <a:lstStyle/>
          <a:p>
            <a:pPr indent="0" marL="0">
              <a:lnSpc>
                <a:spcPts val="1300"/>
              </a:lnSpc>
              <a:buNone/>
            </a:pPr>
            <a:r>
              <a:rPr lang="en-US" sz="1100" b="1" dirty="0">
                <a:solidFill>
                  <a:srgbClr val="2B2724"/>
                </a:solidFill>
                <a:latin typeface="Calibri" pitchFamily="34" charset="0"/>
                <a:ea typeface="Calibri" pitchFamily="34" charset="-122"/>
                <a:cs typeface="Calibri" pitchFamily="34" charset="-120"/>
              </a:rPr>
              <a:t>Every alert opens the right screen</a:t>
            </a:r>
            <a:endParaRPr lang="en-US" sz="1100" dirty="0"/>
          </a:p>
        </p:txBody>
      </p:sp>
      <p:sp>
        <p:nvSpPr>
          <p:cNvPr id="27" name="Text 18"/>
          <p:cNvSpPr txBox="1"/>
          <p:nvPr/>
        </p:nvSpPr>
        <p:spPr>
          <a:xfrm>
            <a:off x="8941265" y="5632704"/>
            <a:ext cx="2372606" cy="420624"/>
          </a:xfrm>
          <a:prstGeom prst="rect">
            <a:avLst/>
          </a:prstGeom>
          <a:noFill/>
          <a:ln/>
        </p:spPr>
        <p:txBody>
          <a:bodyPr wrap="square" lIns="0" tIns="0" rIns="0" bIns="0" rtlCol="0" anchor="ctr"/>
          <a:lstStyle/>
          <a:p>
            <a:pPr indent="0" marL="0">
              <a:lnSpc>
                <a:spcPts val="1200"/>
              </a:lnSpc>
              <a:buNone/>
            </a:pPr>
            <a:r>
              <a:rPr lang="en-US" sz="950" dirty="0">
                <a:solidFill>
                  <a:srgbClr val="6E655C"/>
                </a:solidFill>
                <a:latin typeface="Calibri" pitchFamily="34" charset="0"/>
                <a:ea typeface="Calibri" pitchFamily="34" charset="-122"/>
                <a:cs typeface="Calibri" pitchFamily="34" charset="-120"/>
              </a:rPr>
              <a:t>Tapping View Pass opens the pass — not the home screen.</a:t>
            </a:r>
            <a:endParaRPr lang="en-US" sz="950" dirty="0"/>
          </a:p>
        </p:txBody>
      </p:sp>
      <p:sp>
        <p:nvSpPr>
          <p:cNvPr id="28" name="Text 19"/>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Conceptual examples. All names, dates, times and messages shown are illustrative. Which categories the temple actually wants to send, and who may send them, Requires Temple Confirmation.</a:t>
            </a:r>
            <a:endParaRPr lang="en-US" sz="850" dirty="0"/>
          </a:p>
        </p:txBody>
      </p:sp>
      <p:sp>
        <p:nvSpPr>
          <p:cNvPr id="30" name="Text 20"/>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SERVICES, SPONSORSHIPS AND GIVING</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Four different intentions, kept clearly apart</a:t>
            </a:r>
            <a:endParaRPr lang="en-US" sz="3200" dirty="0"/>
          </a:p>
        </p:txBody>
      </p:sp>
      <p:sp>
        <p:nvSpPr>
          <p:cNvPr id="5" name="Shape 3"/>
          <p:cNvSpPr/>
          <p:nvPr/>
        </p:nvSpPr>
        <p:spPr>
          <a:xfrm>
            <a:off x="777240" y="1536192"/>
            <a:ext cx="7589520" cy="1005840"/>
          </a:xfrm>
          <a:prstGeom prst="roundRect">
            <a:avLst>
              <a:gd name="adj" fmla="val 11818"/>
            </a:avLst>
          </a:prstGeom>
          <a:solidFill>
            <a:srgbClr val="FFFFFF"/>
          </a:solidFill>
          <a:ln w="12700">
            <a:solidFill>
              <a:srgbClr val="E6DCCB"/>
            </a:solidFill>
            <a:prstDash val="solid"/>
          </a:ln>
        </p:spPr>
      </p:sp>
      <p:sp>
        <p:nvSpPr>
          <p:cNvPr id="6" name="Shape 4"/>
          <p:cNvSpPr/>
          <p:nvPr/>
        </p:nvSpPr>
        <p:spPr>
          <a:xfrm>
            <a:off x="987552" y="1755648"/>
            <a:ext cx="566928" cy="566928"/>
          </a:xfrm>
          <a:prstGeom prst="ellipse">
            <a:avLst/>
          </a:prstGeom>
          <a:solidFill>
            <a:srgbClr val="F6E7E4"/>
          </a:solidFill>
          <a:ln w="12700">
            <a:solidFill>
              <a:srgbClr val="F6E7E4"/>
            </a:solidFill>
            <a:prstDash val="solid"/>
          </a:ln>
        </p:spPr>
      </p:sp>
      <p:pic>
        <p:nvPicPr>
          <p:cNvPr id="7" name="Image 0" descr="/home/claude/mockups/icons/users-maroon.png">    </p:cNvPr>
          <p:cNvPicPr>
            <a:picLocks noChangeAspect="1"/>
          </p:cNvPicPr>
          <p:nvPr/>
        </p:nvPicPr>
        <p:blipFill>
          <a:blip r:embed="rId1"/>
          <a:stretch>
            <a:fillRect/>
          </a:stretch>
        </p:blipFill>
        <p:spPr>
          <a:xfrm>
            <a:off x="1129284" y="1897380"/>
            <a:ext cx="283464" cy="283464"/>
          </a:xfrm>
          <a:prstGeom prst="rect">
            <a:avLst/>
          </a:prstGeom>
        </p:spPr>
      </p:pic>
      <p:sp>
        <p:nvSpPr>
          <p:cNvPr id="8" name="Text 5"/>
          <p:cNvSpPr txBox="1"/>
          <p:nvPr/>
        </p:nvSpPr>
        <p:spPr>
          <a:xfrm>
            <a:off x="1700784" y="1691640"/>
            <a:ext cx="6309360" cy="256032"/>
          </a:xfrm>
          <a:prstGeom prst="rect">
            <a:avLst/>
          </a:prstGeom>
          <a:noFill/>
          <a:ln/>
        </p:spPr>
        <p:txBody>
          <a:bodyPr wrap="square" lIns="0" tIns="0" rIns="0" bIns="0" rtlCol="0" anchor="ctr"/>
          <a:lstStyle/>
          <a:p>
            <a:pPr indent="0" marL="0">
              <a:buNone/>
            </a:pPr>
            <a:r>
              <a:rPr lang="en-US" sz="1350" b="1" dirty="0">
                <a:solidFill>
                  <a:srgbClr val="7B1E23"/>
                </a:solidFill>
                <a:latin typeface="Cambria" pitchFamily="34" charset="0"/>
                <a:ea typeface="Cambria" pitchFamily="34" charset="-122"/>
                <a:cs typeface="Cambria" pitchFamily="34" charset="-120"/>
              </a:rPr>
              <a:t>RSVP to attend</a:t>
            </a:r>
            <a:endParaRPr lang="en-US" sz="1350" dirty="0"/>
          </a:p>
        </p:txBody>
      </p:sp>
      <p:sp>
        <p:nvSpPr>
          <p:cNvPr id="9" name="Text 6"/>
          <p:cNvSpPr txBox="1"/>
          <p:nvPr/>
        </p:nvSpPr>
        <p:spPr>
          <a:xfrm>
            <a:off x="1700784" y="1956816"/>
            <a:ext cx="6309360" cy="219456"/>
          </a:xfrm>
          <a:prstGeom prst="rect">
            <a:avLst/>
          </a:prstGeom>
          <a:noFill/>
          <a:ln/>
        </p:spPr>
        <p:txBody>
          <a:bodyPr wrap="square" lIns="0" tIns="0" rIns="0" bIns="0" rtlCol="0" anchor="ctr"/>
          <a:lstStyle/>
          <a:p>
            <a:pPr indent="0" marL="0">
              <a:buNone/>
            </a:pPr>
            <a:r>
              <a:rPr lang="en-US" sz="1000" dirty="0">
                <a:solidFill>
                  <a:srgbClr val="2B2724"/>
                </a:solidFill>
                <a:latin typeface="Calibri" pitchFamily="34" charset="0"/>
                <a:ea typeface="Calibri" pitchFamily="34" charset="-122"/>
                <a:cs typeface="Calibri" pitchFamily="34" charset="-120"/>
              </a:rPr>
              <a:t>Say that your family is coming to a pooja or festival.</a:t>
            </a:r>
            <a:endParaRPr lang="en-US" sz="1000" dirty="0"/>
          </a:p>
        </p:txBody>
      </p:sp>
      <p:sp>
        <p:nvSpPr>
          <p:cNvPr id="10" name="Text 7"/>
          <p:cNvSpPr txBox="1"/>
          <p:nvPr/>
        </p:nvSpPr>
        <p:spPr>
          <a:xfrm>
            <a:off x="1700784" y="2194560"/>
            <a:ext cx="6309360" cy="256032"/>
          </a:xfrm>
          <a:prstGeom prst="rect">
            <a:avLst/>
          </a:prstGeom>
          <a:noFill/>
          <a:ln/>
        </p:spPr>
        <p:txBody>
          <a:bodyPr wrap="square" lIns="0" tIns="0" rIns="0" bIns="0" rtlCol="0" anchor="ctr"/>
          <a:lstStyle/>
          <a:p>
            <a:pPr indent="0" marL="0">
              <a:lnSpc>
                <a:spcPts val="1200"/>
              </a:lnSpc>
              <a:buNone/>
            </a:pPr>
            <a:r>
              <a:rPr lang="en-US" sz="950" i="1" dirty="0">
                <a:solidFill>
                  <a:srgbClr val="6E655C"/>
                </a:solidFill>
                <a:latin typeface="Calibri" pitchFamily="34" charset="0"/>
                <a:ea typeface="Calibri" pitchFamily="34" charset="-122"/>
                <a:cs typeface="Calibri" pitchFamily="34" charset="-120"/>
              </a:rPr>
              <a:t>Ends with: a confirmation and an optional QR pass. No payment.</a:t>
            </a:r>
            <a:endParaRPr lang="en-US" sz="950" dirty="0"/>
          </a:p>
        </p:txBody>
      </p:sp>
      <p:sp>
        <p:nvSpPr>
          <p:cNvPr id="11" name="Shape 8"/>
          <p:cNvSpPr/>
          <p:nvPr/>
        </p:nvSpPr>
        <p:spPr>
          <a:xfrm>
            <a:off x="777240" y="2688336"/>
            <a:ext cx="7589520" cy="1005840"/>
          </a:xfrm>
          <a:prstGeom prst="roundRect">
            <a:avLst>
              <a:gd name="adj" fmla="val 11818"/>
            </a:avLst>
          </a:prstGeom>
          <a:solidFill>
            <a:srgbClr val="FFFFFF"/>
          </a:solidFill>
          <a:ln w="12700">
            <a:solidFill>
              <a:srgbClr val="E6DCCB"/>
            </a:solidFill>
            <a:prstDash val="solid"/>
          </a:ln>
        </p:spPr>
      </p:sp>
      <p:sp>
        <p:nvSpPr>
          <p:cNvPr id="12" name="Shape 9"/>
          <p:cNvSpPr/>
          <p:nvPr/>
        </p:nvSpPr>
        <p:spPr>
          <a:xfrm>
            <a:off x="987552" y="2907792"/>
            <a:ext cx="566928" cy="566928"/>
          </a:xfrm>
          <a:prstGeom prst="ellipse">
            <a:avLst/>
          </a:prstGeom>
          <a:solidFill>
            <a:srgbClr val="F6E7E4"/>
          </a:solidFill>
          <a:ln w="12700">
            <a:solidFill>
              <a:srgbClr val="F6E7E4"/>
            </a:solidFill>
            <a:prstDash val="solid"/>
          </a:ln>
        </p:spPr>
      </p:sp>
      <p:pic>
        <p:nvPicPr>
          <p:cNvPr id="13" name="Image 1" descr="/home/claude/mockups/icons/serv-maroon.png">    </p:cNvPr>
          <p:cNvPicPr>
            <a:picLocks noChangeAspect="1"/>
          </p:cNvPicPr>
          <p:nvPr/>
        </p:nvPicPr>
        <p:blipFill>
          <a:blip r:embed="rId2"/>
          <a:stretch>
            <a:fillRect/>
          </a:stretch>
        </p:blipFill>
        <p:spPr>
          <a:xfrm>
            <a:off x="1129284" y="3049524"/>
            <a:ext cx="283464" cy="283464"/>
          </a:xfrm>
          <a:prstGeom prst="rect">
            <a:avLst/>
          </a:prstGeom>
        </p:spPr>
      </p:pic>
      <p:sp>
        <p:nvSpPr>
          <p:cNvPr id="14" name="Text 10"/>
          <p:cNvSpPr txBox="1"/>
          <p:nvPr/>
        </p:nvSpPr>
        <p:spPr>
          <a:xfrm>
            <a:off x="1700784" y="2843784"/>
            <a:ext cx="6309360" cy="256032"/>
          </a:xfrm>
          <a:prstGeom prst="rect">
            <a:avLst/>
          </a:prstGeom>
          <a:noFill/>
          <a:ln/>
        </p:spPr>
        <p:txBody>
          <a:bodyPr wrap="square" lIns="0" tIns="0" rIns="0" bIns="0" rtlCol="0" anchor="ctr"/>
          <a:lstStyle/>
          <a:p>
            <a:pPr indent="0" marL="0">
              <a:buNone/>
            </a:pPr>
            <a:r>
              <a:rPr lang="en-US" sz="1350" b="1" dirty="0">
                <a:solidFill>
                  <a:srgbClr val="7B1E23"/>
                </a:solidFill>
                <a:latin typeface="Cambria" pitchFamily="34" charset="0"/>
                <a:ea typeface="Cambria" pitchFamily="34" charset="-122"/>
                <a:cs typeface="Cambria" pitchFamily="34" charset="-120"/>
              </a:rPr>
              <a:t>Sponsor a pooja or abhishekam</a:t>
            </a:r>
            <a:endParaRPr lang="en-US" sz="1350" dirty="0"/>
          </a:p>
        </p:txBody>
      </p:sp>
      <p:sp>
        <p:nvSpPr>
          <p:cNvPr id="15" name="Text 11"/>
          <p:cNvSpPr txBox="1"/>
          <p:nvPr/>
        </p:nvSpPr>
        <p:spPr>
          <a:xfrm>
            <a:off x="1700784" y="3108960"/>
            <a:ext cx="6309360" cy="219456"/>
          </a:xfrm>
          <a:prstGeom prst="rect">
            <a:avLst/>
          </a:prstGeom>
          <a:noFill/>
          <a:ln/>
        </p:spPr>
        <p:txBody>
          <a:bodyPr wrap="square" lIns="0" tIns="0" rIns="0" bIns="0" rtlCol="0" anchor="ctr"/>
          <a:lstStyle/>
          <a:p>
            <a:pPr indent="0" marL="0">
              <a:buNone/>
            </a:pPr>
            <a:r>
              <a:rPr lang="en-US" sz="1000" dirty="0">
                <a:solidFill>
                  <a:srgbClr val="2B2724"/>
                </a:solidFill>
                <a:latin typeface="Calibri" pitchFamily="34" charset="0"/>
                <a:ea typeface="Calibri" pitchFamily="34" charset="-122"/>
                <a:cs typeface="Calibri" pitchFamily="34" charset="-120"/>
              </a:rPr>
              <a:t>Choose the service, the deity and the date — annual or monthly.</a:t>
            </a:r>
            <a:endParaRPr lang="en-US" sz="1000" dirty="0"/>
          </a:p>
        </p:txBody>
      </p:sp>
      <p:sp>
        <p:nvSpPr>
          <p:cNvPr id="16" name="Text 12"/>
          <p:cNvSpPr txBox="1"/>
          <p:nvPr/>
        </p:nvSpPr>
        <p:spPr>
          <a:xfrm>
            <a:off x="1700784" y="3346704"/>
            <a:ext cx="6309360" cy="256032"/>
          </a:xfrm>
          <a:prstGeom prst="rect">
            <a:avLst/>
          </a:prstGeom>
          <a:noFill/>
          <a:ln/>
        </p:spPr>
        <p:txBody>
          <a:bodyPr wrap="square" lIns="0" tIns="0" rIns="0" bIns="0" rtlCol="0" anchor="ctr"/>
          <a:lstStyle/>
          <a:p>
            <a:pPr indent="0" marL="0">
              <a:lnSpc>
                <a:spcPts val="1200"/>
              </a:lnSpc>
              <a:buNone/>
            </a:pPr>
            <a:r>
              <a:rPr lang="en-US" sz="950" i="1" dirty="0">
                <a:solidFill>
                  <a:srgbClr val="6E655C"/>
                </a:solidFill>
                <a:latin typeface="Calibri" pitchFamily="34" charset="0"/>
                <a:ea typeface="Calibri" pitchFamily="34" charset="-122"/>
                <a:cs typeface="Calibri" pitchFamily="34" charset="-120"/>
              </a:rPr>
              <a:t>Ends with: a sponsorship confirmation and a receipt.</a:t>
            </a:r>
            <a:endParaRPr lang="en-US" sz="950" dirty="0"/>
          </a:p>
        </p:txBody>
      </p:sp>
      <p:sp>
        <p:nvSpPr>
          <p:cNvPr id="17" name="Shape 13"/>
          <p:cNvSpPr/>
          <p:nvPr/>
        </p:nvSpPr>
        <p:spPr>
          <a:xfrm>
            <a:off x="777240" y="3840480"/>
            <a:ext cx="7589520" cy="1005840"/>
          </a:xfrm>
          <a:prstGeom prst="roundRect">
            <a:avLst>
              <a:gd name="adj" fmla="val 11818"/>
            </a:avLst>
          </a:prstGeom>
          <a:solidFill>
            <a:srgbClr val="FFFFFF"/>
          </a:solidFill>
          <a:ln w="12700">
            <a:solidFill>
              <a:srgbClr val="E6DCCB"/>
            </a:solidFill>
            <a:prstDash val="solid"/>
          </a:ln>
        </p:spPr>
      </p:sp>
      <p:sp>
        <p:nvSpPr>
          <p:cNvPr id="18" name="Shape 14"/>
          <p:cNvSpPr/>
          <p:nvPr/>
        </p:nvSpPr>
        <p:spPr>
          <a:xfrm>
            <a:off x="987552" y="4059936"/>
            <a:ext cx="566928" cy="566928"/>
          </a:xfrm>
          <a:prstGeom prst="ellipse">
            <a:avLst/>
          </a:prstGeom>
          <a:solidFill>
            <a:srgbClr val="F6E7E4"/>
          </a:solidFill>
          <a:ln w="12700">
            <a:solidFill>
              <a:srgbClr val="F6E7E4"/>
            </a:solidFill>
            <a:prstDash val="solid"/>
          </a:ln>
        </p:spPr>
      </p:sp>
      <p:pic>
        <p:nvPicPr>
          <p:cNvPr id="19" name="Image 2" descr="/home/claude/mockups/icons/handset-maroon.png">    </p:cNvPr>
          <p:cNvPicPr>
            <a:picLocks noChangeAspect="1"/>
          </p:cNvPicPr>
          <p:nvPr/>
        </p:nvPicPr>
        <p:blipFill>
          <a:blip r:embed="rId3"/>
          <a:stretch>
            <a:fillRect/>
          </a:stretch>
        </p:blipFill>
        <p:spPr>
          <a:xfrm>
            <a:off x="1129284" y="4201668"/>
            <a:ext cx="283464" cy="283464"/>
          </a:xfrm>
          <a:prstGeom prst="rect">
            <a:avLst/>
          </a:prstGeom>
        </p:spPr>
      </p:pic>
      <p:sp>
        <p:nvSpPr>
          <p:cNvPr id="20" name="Text 15"/>
          <p:cNvSpPr txBox="1"/>
          <p:nvPr/>
        </p:nvSpPr>
        <p:spPr>
          <a:xfrm>
            <a:off x="1700784" y="3995928"/>
            <a:ext cx="6309360" cy="256032"/>
          </a:xfrm>
          <a:prstGeom prst="rect">
            <a:avLst/>
          </a:prstGeom>
          <a:noFill/>
          <a:ln/>
        </p:spPr>
        <p:txBody>
          <a:bodyPr wrap="square" lIns="0" tIns="0" rIns="0" bIns="0" rtlCol="0" anchor="ctr"/>
          <a:lstStyle/>
          <a:p>
            <a:pPr indent="0" marL="0">
              <a:buNone/>
            </a:pPr>
            <a:r>
              <a:rPr lang="en-US" sz="1350" b="1" dirty="0">
                <a:solidFill>
                  <a:srgbClr val="7B1E23"/>
                </a:solidFill>
                <a:latin typeface="Cambria" pitchFamily="34" charset="0"/>
                <a:ea typeface="Cambria" pitchFamily="34" charset="-122"/>
                <a:cs typeface="Cambria" pitchFamily="34" charset="-120"/>
              </a:rPr>
              <a:t>Request a private priest service</a:t>
            </a:r>
            <a:endParaRPr lang="en-US" sz="1350" dirty="0"/>
          </a:p>
        </p:txBody>
      </p:sp>
      <p:sp>
        <p:nvSpPr>
          <p:cNvPr id="21" name="Text 16"/>
          <p:cNvSpPr txBox="1"/>
          <p:nvPr/>
        </p:nvSpPr>
        <p:spPr>
          <a:xfrm>
            <a:off x="1700784" y="4261104"/>
            <a:ext cx="6309360" cy="219456"/>
          </a:xfrm>
          <a:prstGeom prst="rect">
            <a:avLst/>
          </a:prstGeom>
          <a:noFill/>
          <a:ln/>
        </p:spPr>
        <p:txBody>
          <a:bodyPr wrap="square" lIns="0" tIns="0" rIns="0" bIns="0" rtlCol="0" anchor="ctr"/>
          <a:lstStyle/>
          <a:p>
            <a:pPr indent="0" marL="0">
              <a:buNone/>
            </a:pPr>
            <a:r>
              <a:rPr lang="en-US" sz="1000" dirty="0">
                <a:solidFill>
                  <a:srgbClr val="2B2724"/>
                </a:solidFill>
                <a:latin typeface="Calibri" pitchFamily="34" charset="0"/>
                <a:ea typeface="Calibri" pitchFamily="34" charset="-122"/>
                <a:cs typeface="Calibri" pitchFamily="34" charset="-120"/>
              </a:rPr>
              <a:t>Ask about a naming, ear-piercing, or another family ritual.</a:t>
            </a:r>
            <a:endParaRPr lang="en-US" sz="1000" dirty="0"/>
          </a:p>
        </p:txBody>
      </p:sp>
      <p:sp>
        <p:nvSpPr>
          <p:cNvPr id="22" name="Text 17"/>
          <p:cNvSpPr txBox="1"/>
          <p:nvPr/>
        </p:nvSpPr>
        <p:spPr>
          <a:xfrm>
            <a:off x="1700784" y="4498848"/>
            <a:ext cx="6309360" cy="256032"/>
          </a:xfrm>
          <a:prstGeom prst="rect">
            <a:avLst/>
          </a:prstGeom>
          <a:noFill/>
          <a:ln/>
        </p:spPr>
        <p:txBody>
          <a:bodyPr wrap="square" lIns="0" tIns="0" rIns="0" bIns="0" rtlCol="0" anchor="ctr"/>
          <a:lstStyle/>
          <a:p>
            <a:pPr indent="0" marL="0">
              <a:lnSpc>
                <a:spcPts val="1200"/>
              </a:lnSpc>
              <a:buNone/>
            </a:pPr>
            <a:r>
              <a:rPr lang="en-US" sz="950" i="1" dirty="0">
                <a:solidFill>
                  <a:srgbClr val="6E655C"/>
                </a:solidFill>
                <a:latin typeface="Calibri" pitchFamily="34" charset="0"/>
                <a:ea typeface="Calibri" pitchFamily="34" charset="-122"/>
                <a:cs typeface="Calibri" pitchFamily="34" charset="-120"/>
              </a:rPr>
              <a:t>Ends with: the temple office contacting you to confirm. It is a request, not a booking.</a:t>
            </a:r>
            <a:endParaRPr lang="en-US" sz="950" dirty="0"/>
          </a:p>
        </p:txBody>
      </p:sp>
      <p:sp>
        <p:nvSpPr>
          <p:cNvPr id="23" name="Shape 18"/>
          <p:cNvSpPr/>
          <p:nvPr/>
        </p:nvSpPr>
        <p:spPr>
          <a:xfrm>
            <a:off x="777240" y="4992624"/>
            <a:ext cx="7589520" cy="1005840"/>
          </a:xfrm>
          <a:prstGeom prst="roundRect">
            <a:avLst>
              <a:gd name="adj" fmla="val 11818"/>
            </a:avLst>
          </a:prstGeom>
          <a:solidFill>
            <a:srgbClr val="FFFFFF"/>
          </a:solidFill>
          <a:ln w="12700">
            <a:solidFill>
              <a:srgbClr val="E6DCCB"/>
            </a:solidFill>
            <a:prstDash val="solid"/>
          </a:ln>
        </p:spPr>
      </p:sp>
      <p:sp>
        <p:nvSpPr>
          <p:cNvPr id="24" name="Shape 19"/>
          <p:cNvSpPr/>
          <p:nvPr/>
        </p:nvSpPr>
        <p:spPr>
          <a:xfrm>
            <a:off x="987552" y="5212080"/>
            <a:ext cx="566928" cy="566928"/>
          </a:xfrm>
          <a:prstGeom prst="ellipse">
            <a:avLst/>
          </a:prstGeom>
          <a:solidFill>
            <a:srgbClr val="F6E7E4"/>
          </a:solidFill>
          <a:ln w="12700">
            <a:solidFill>
              <a:srgbClr val="F6E7E4"/>
            </a:solidFill>
            <a:prstDash val="solid"/>
          </a:ln>
        </p:spPr>
      </p:sp>
      <p:pic>
        <p:nvPicPr>
          <p:cNvPr id="25" name="Image 3" descr="/home/claude/mockups/icons/heart-maroon.png">    </p:cNvPr>
          <p:cNvPicPr>
            <a:picLocks noChangeAspect="1"/>
          </p:cNvPicPr>
          <p:nvPr/>
        </p:nvPicPr>
        <p:blipFill>
          <a:blip r:embed="rId4"/>
          <a:stretch>
            <a:fillRect/>
          </a:stretch>
        </p:blipFill>
        <p:spPr>
          <a:xfrm>
            <a:off x="1129284" y="5353812"/>
            <a:ext cx="283464" cy="283464"/>
          </a:xfrm>
          <a:prstGeom prst="rect">
            <a:avLst/>
          </a:prstGeom>
        </p:spPr>
      </p:pic>
      <p:sp>
        <p:nvSpPr>
          <p:cNvPr id="26" name="Text 20"/>
          <p:cNvSpPr txBox="1"/>
          <p:nvPr/>
        </p:nvSpPr>
        <p:spPr>
          <a:xfrm>
            <a:off x="1700784" y="5148072"/>
            <a:ext cx="6309360" cy="256032"/>
          </a:xfrm>
          <a:prstGeom prst="rect">
            <a:avLst/>
          </a:prstGeom>
          <a:noFill/>
          <a:ln/>
        </p:spPr>
        <p:txBody>
          <a:bodyPr wrap="square" lIns="0" tIns="0" rIns="0" bIns="0" rtlCol="0" anchor="ctr"/>
          <a:lstStyle/>
          <a:p>
            <a:pPr indent="0" marL="0">
              <a:buNone/>
            </a:pPr>
            <a:r>
              <a:rPr lang="en-US" sz="1350" b="1" dirty="0">
                <a:solidFill>
                  <a:srgbClr val="7B1E23"/>
                </a:solidFill>
                <a:latin typeface="Cambria" pitchFamily="34" charset="0"/>
                <a:ea typeface="Cambria" pitchFamily="34" charset="-122"/>
                <a:cs typeface="Cambria" pitchFamily="34" charset="-120"/>
              </a:rPr>
              <a:t>Donate</a:t>
            </a:r>
            <a:endParaRPr lang="en-US" sz="1350" dirty="0"/>
          </a:p>
        </p:txBody>
      </p:sp>
      <p:sp>
        <p:nvSpPr>
          <p:cNvPr id="27" name="Text 21"/>
          <p:cNvSpPr txBox="1"/>
          <p:nvPr/>
        </p:nvSpPr>
        <p:spPr>
          <a:xfrm>
            <a:off x="1700784" y="5413248"/>
            <a:ext cx="6309360" cy="219456"/>
          </a:xfrm>
          <a:prstGeom prst="rect">
            <a:avLst/>
          </a:prstGeom>
          <a:noFill/>
          <a:ln/>
        </p:spPr>
        <p:txBody>
          <a:bodyPr wrap="square" lIns="0" tIns="0" rIns="0" bIns="0" rtlCol="0" anchor="ctr"/>
          <a:lstStyle/>
          <a:p>
            <a:pPr indent="0" marL="0">
              <a:buNone/>
            </a:pPr>
            <a:r>
              <a:rPr lang="en-US" sz="1000" dirty="0">
                <a:solidFill>
                  <a:srgbClr val="2B2724"/>
                </a:solidFill>
                <a:latin typeface="Calibri" pitchFamily="34" charset="0"/>
                <a:ea typeface="Calibri" pitchFamily="34" charset="-122"/>
                <a:cs typeface="Calibri" pitchFamily="34" charset="-120"/>
              </a:rPr>
              <a:t>One-time, monthly, square foot for construction, or stock.</a:t>
            </a:r>
            <a:endParaRPr lang="en-US" sz="1000" dirty="0"/>
          </a:p>
        </p:txBody>
      </p:sp>
      <p:sp>
        <p:nvSpPr>
          <p:cNvPr id="28" name="Text 22"/>
          <p:cNvSpPr txBox="1"/>
          <p:nvPr/>
        </p:nvSpPr>
        <p:spPr>
          <a:xfrm>
            <a:off x="1700784" y="5650992"/>
            <a:ext cx="6309360" cy="256032"/>
          </a:xfrm>
          <a:prstGeom prst="rect">
            <a:avLst/>
          </a:prstGeom>
          <a:noFill/>
          <a:ln/>
        </p:spPr>
        <p:txBody>
          <a:bodyPr wrap="square" lIns="0" tIns="0" rIns="0" bIns="0" rtlCol="0" anchor="ctr"/>
          <a:lstStyle/>
          <a:p>
            <a:pPr indent="0" marL="0">
              <a:lnSpc>
                <a:spcPts val="1200"/>
              </a:lnSpc>
              <a:buNone/>
            </a:pPr>
            <a:r>
              <a:rPr lang="en-US" sz="950" i="1" dirty="0">
                <a:solidFill>
                  <a:srgbClr val="6E655C"/>
                </a:solidFill>
                <a:latin typeface="Calibri" pitchFamily="34" charset="0"/>
                <a:ea typeface="Calibri" pitchFamily="34" charset="-122"/>
                <a:cs typeface="Calibri" pitchFamily="34" charset="-120"/>
              </a:rPr>
              <a:t>Ends with: a receipt, and a year-end summary in the app.</a:t>
            </a:r>
            <a:endParaRPr lang="en-US" sz="950" dirty="0"/>
          </a:p>
        </p:txBody>
      </p:sp>
      <p:pic>
        <p:nvPicPr>
          <p:cNvPr id="29" name="Image 4" descr="/home/claude/mockups/png/donate.png">    </p:cNvPr>
          <p:cNvPicPr>
            <a:picLocks noChangeAspect="1"/>
          </p:cNvPicPr>
          <p:nvPr/>
        </p:nvPicPr>
        <p:blipFill>
          <a:blip r:embed="rId5"/>
          <a:stretch>
            <a:fillRect/>
          </a:stretch>
        </p:blipFill>
        <p:spPr>
          <a:xfrm>
            <a:off x="8887968" y="1481328"/>
            <a:ext cx="2174551" cy="4754880"/>
          </a:xfrm>
          <a:prstGeom prst="rect">
            <a:avLst/>
          </a:prstGeom>
        </p:spPr>
      </p:pic>
      <p:sp>
        <p:nvSpPr>
          <p:cNvPr id="30" name="Text 23"/>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Giving and sponsorship categories, and the two amounts shown on the screen, are those published in the temple's own online store (Square Foot Donation, Monthly Donation – Annadhanam, Annual and Monthly Abhishekam sponsorship, Custom Donation, Donate Stocks) — murugantempleofstlouis.org/store, September 2026. No payment provider or integration has been selected — Requires Temple Confirmation.</a:t>
            </a:r>
            <a:endParaRPr lang="en-US" sz="850" dirty="0"/>
          </a:p>
        </p:txBody>
      </p:sp>
      <p:sp>
        <p:nvSpPr>
          <p:cNvPr id="32" name="Text 24"/>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6EC"/>
          </a:solidFill>
          <a:ln w="12700">
            <a:solidFill>
              <a:srgbClr val="FBF6EC"/>
            </a:solidFill>
            <a:prstDash val="solid"/>
          </a:ln>
        </p:spPr>
      </p:sp>
      <p:sp>
        <p:nvSpPr>
          <p:cNvPr id="3" name="Text 1"/>
          <p:cNvSpPr txBox="1"/>
          <p:nvPr/>
        </p:nvSpPr>
        <p:spPr>
          <a:xfrm>
            <a:off x="731520" y="402336"/>
            <a:ext cx="10607040" cy="237744"/>
          </a:xfrm>
          <a:prstGeom prst="rect">
            <a:avLst/>
          </a:prstGeom>
          <a:noFill/>
          <a:ln/>
        </p:spPr>
        <p:txBody>
          <a:bodyPr wrap="square" lIns="0" tIns="0" rIns="0" bIns="0" rtlCol="0" anchor="ctr"/>
          <a:lstStyle/>
          <a:p>
            <a:pPr indent="0" marL="0">
              <a:buNone/>
            </a:pPr>
            <a:r>
              <a:rPr lang="en-US" sz="1050" b="1" spc="220" kern="0" dirty="0">
                <a:solidFill>
                  <a:srgbClr val="E8821E"/>
                </a:solidFill>
                <a:latin typeface="Calibri" pitchFamily="34" charset="0"/>
                <a:ea typeface="Calibri" pitchFamily="34" charset="-122"/>
                <a:cs typeface="Calibri" pitchFamily="34" charset="-120"/>
              </a:rPr>
              <a:t>COMMUNITY</a:t>
            </a:r>
            <a:endParaRPr lang="en-US" sz="1050" dirty="0"/>
          </a:p>
        </p:txBody>
      </p:sp>
      <p:sp>
        <p:nvSpPr>
          <p:cNvPr id="4" name="Text 2"/>
          <p:cNvSpPr txBox="1"/>
          <p:nvPr/>
        </p:nvSpPr>
        <p:spPr>
          <a:xfrm>
            <a:off x="731520" y="694944"/>
            <a:ext cx="10607040" cy="658368"/>
          </a:xfrm>
          <a:prstGeom prst="rect">
            <a:avLst/>
          </a:prstGeom>
          <a:noFill/>
          <a:ln/>
        </p:spPr>
        <p:txBody>
          <a:bodyPr wrap="square" lIns="0" tIns="0" rIns="0" bIns="0" rtlCol="0" anchor="ctr"/>
          <a:lstStyle/>
          <a:p>
            <a:pPr indent="0" marL="0">
              <a:buNone/>
            </a:pPr>
            <a:r>
              <a:rPr lang="en-US" sz="3200" b="1" dirty="0">
                <a:solidFill>
                  <a:srgbClr val="7B1E23"/>
                </a:solidFill>
                <a:latin typeface="Cambria" pitchFamily="34" charset="0"/>
                <a:ea typeface="Cambria" pitchFamily="34" charset="-122"/>
                <a:cs typeface="Cambria" pitchFamily="34" charset="-120"/>
              </a:rPr>
              <a:t>Everything that makes this a community, in one place</a:t>
            </a:r>
            <a:endParaRPr lang="en-US" sz="3200" dirty="0"/>
          </a:p>
        </p:txBody>
      </p:sp>
      <p:pic>
        <p:nvPicPr>
          <p:cNvPr id="5" name="Image 0" descr="/home/claude/mockups/png/more.png">    </p:cNvPr>
          <p:cNvPicPr>
            <a:picLocks noChangeAspect="1"/>
          </p:cNvPicPr>
          <p:nvPr/>
        </p:nvPicPr>
        <p:blipFill>
          <a:blip r:embed="rId1"/>
          <a:stretch>
            <a:fillRect/>
          </a:stretch>
        </p:blipFill>
        <p:spPr>
          <a:xfrm>
            <a:off x="777240" y="1463040"/>
            <a:ext cx="2132733" cy="4663440"/>
          </a:xfrm>
          <a:prstGeom prst="rect">
            <a:avLst/>
          </a:prstGeom>
        </p:spPr>
      </p:pic>
      <p:sp>
        <p:nvSpPr>
          <p:cNvPr id="6" name="Shape 3"/>
          <p:cNvSpPr/>
          <p:nvPr/>
        </p:nvSpPr>
        <p:spPr>
          <a:xfrm>
            <a:off x="3364992" y="1481328"/>
            <a:ext cx="2670048" cy="2194560"/>
          </a:xfrm>
          <a:prstGeom prst="roundRect">
            <a:avLst>
              <a:gd name="adj" fmla="val 5417"/>
            </a:avLst>
          </a:prstGeom>
          <a:solidFill>
            <a:srgbClr val="FFFFFF"/>
          </a:solidFill>
          <a:ln w="12700">
            <a:solidFill>
              <a:srgbClr val="E6DCCB"/>
            </a:solidFill>
            <a:prstDash val="solid"/>
          </a:ln>
        </p:spPr>
      </p:sp>
      <p:sp>
        <p:nvSpPr>
          <p:cNvPr id="7" name="Shape 4"/>
          <p:cNvSpPr/>
          <p:nvPr/>
        </p:nvSpPr>
        <p:spPr>
          <a:xfrm>
            <a:off x="3584448" y="1700784"/>
            <a:ext cx="493776" cy="493776"/>
          </a:xfrm>
          <a:prstGeom prst="ellipse">
            <a:avLst/>
          </a:prstGeom>
          <a:solidFill>
            <a:srgbClr val="F6E7E4"/>
          </a:solidFill>
          <a:ln w="12700">
            <a:solidFill>
              <a:srgbClr val="F6E7E4"/>
            </a:solidFill>
            <a:prstDash val="solid"/>
          </a:ln>
        </p:spPr>
      </p:sp>
      <p:pic>
        <p:nvPicPr>
          <p:cNvPr id="8" name="Image 1" descr="/home/claude/mockups/icons/hands-maroon.png">    </p:cNvPr>
          <p:cNvPicPr>
            <a:picLocks noChangeAspect="1"/>
          </p:cNvPicPr>
          <p:nvPr/>
        </p:nvPicPr>
        <p:blipFill>
          <a:blip r:embed="rId2"/>
          <a:stretch>
            <a:fillRect/>
          </a:stretch>
        </p:blipFill>
        <p:spPr>
          <a:xfrm>
            <a:off x="3707892" y="1824228"/>
            <a:ext cx="246888" cy="246888"/>
          </a:xfrm>
          <a:prstGeom prst="rect">
            <a:avLst/>
          </a:prstGeom>
        </p:spPr>
      </p:pic>
      <p:sp>
        <p:nvSpPr>
          <p:cNvPr id="9" name="Text 5"/>
          <p:cNvSpPr txBox="1"/>
          <p:nvPr/>
        </p:nvSpPr>
        <p:spPr>
          <a:xfrm>
            <a:off x="3584448" y="2286000"/>
            <a:ext cx="2231136" cy="457200"/>
          </a:xfrm>
          <a:prstGeom prst="rect">
            <a:avLst/>
          </a:prstGeom>
          <a:noFill/>
          <a:ln/>
        </p:spPr>
        <p:txBody>
          <a:bodyPr wrap="square" lIns="0" tIns="0" rIns="0" bIns="0" rtlCol="0" anchor="ctr"/>
          <a:lstStyle/>
          <a:p>
            <a:pPr indent="0" marL="0">
              <a:lnSpc>
                <a:spcPts val="1500"/>
              </a:lnSpc>
              <a:buNone/>
            </a:pPr>
            <a:r>
              <a:rPr lang="en-US" sz="1250" b="1" dirty="0">
                <a:solidFill>
                  <a:srgbClr val="7B1E23"/>
                </a:solidFill>
                <a:latin typeface="Cambria" pitchFamily="34" charset="0"/>
                <a:ea typeface="Cambria" pitchFamily="34" charset="-122"/>
                <a:cs typeface="Cambria" pitchFamily="34" charset="-120"/>
              </a:rPr>
              <a:t>Volunteering</a:t>
            </a:r>
            <a:endParaRPr lang="en-US" sz="1250" dirty="0"/>
          </a:p>
        </p:txBody>
      </p:sp>
      <p:sp>
        <p:nvSpPr>
          <p:cNvPr id="10" name="Text 6"/>
          <p:cNvSpPr txBox="1"/>
          <p:nvPr/>
        </p:nvSpPr>
        <p:spPr>
          <a:xfrm>
            <a:off x="3584448" y="2743200"/>
            <a:ext cx="2231136" cy="78638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Roles attached to the event they support, with a reminder the day before. Today sign-up sits in a separate form.</a:t>
            </a:r>
            <a:endParaRPr lang="en-US" sz="950" dirty="0"/>
          </a:p>
        </p:txBody>
      </p:sp>
      <p:sp>
        <p:nvSpPr>
          <p:cNvPr id="11" name="Shape 7"/>
          <p:cNvSpPr/>
          <p:nvPr/>
        </p:nvSpPr>
        <p:spPr>
          <a:xfrm>
            <a:off x="6181344" y="1481328"/>
            <a:ext cx="2670048" cy="2194560"/>
          </a:xfrm>
          <a:prstGeom prst="roundRect">
            <a:avLst>
              <a:gd name="adj" fmla="val 5417"/>
            </a:avLst>
          </a:prstGeom>
          <a:solidFill>
            <a:srgbClr val="FFFFFF"/>
          </a:solidFill>
          <a:ln w="12700">
            <a:solidFill>
              <a:srgbClr val="E6DCCB"/>
            </a:solidFill>
            <a:prstDash val="solid"/>
          </a:ln>
        </p:spPr>
      </p:sp>
      <p:sp>
        <p:nvSpPr>
          <p:cNvPr id="12" name="Shape 8"/>
          <p:cNvSpPr/>
          <p:nvPr/>
        </p:nvSpPr>
        <p:spPr>
          <a:xfrm>
            <a:off x="6400800" y="1700784"/>
            <a:ext cx="493776" cy="493776"/>
          </a:xfrm>
          <a:prstGeom prst="ellipse">
            <a:avLst/>
          </a:prstGeom>
          <a:solidFill>
            <a:srgbClr val="F6E7E4"/>
          </a:solidFill>
          <a:ln w="12700">
            <a:solidFill>
              <a:srgbClr val="F6E7E4"/>
            </a:solidFill>
            <a:prstDash val="solid"/>
          </a:ln>
        </p:spPr>
      </p:sp>
      <p:pic>
        <p:nvPicPr>
          <p:cNvPr id="13" name="Image 2" descr="/home/claude/mockups/icons/play-maroon.png">    </p:cNvPr>
          <p:cNvPicPr>
            <a:picLocks noChangeAspect="1"/>
          </p:cNvPicPr>
          <p:nvPr/>
        </p:nvPicPr>
        <p:blipFill>
          <a:blip r:embed="rId3"/>
          <a:stretch>
            <a:fillRect/>
          </a:stretch>
        </p:blipFill>
        <p:spPr>
          <a:xfrm>
            <a:off x="6524244" y="1824228"/>
            <a:ext cx="246888" cy="246888"/>
          </a:xfrm>
          <a:prstGeom prst="rect">
            <a:avLst/>
          </a:prstGeom>
        </p:spPr>
      </p:pic>
      <p:sp>
        <p:nvSpPr>
          <p:cNvPr id="14" name="Text 9"/>
          <p:cNvSpPr txBox="1"/>
          <p:nvPr/>
        </p:nvSpPr>
        <p:spPr>
          <a:xfrm>
            <a:off x="6400800" y="2286000"/>
            <a:ext cx="2231136" cy="457200"/>
          </a:xfrm>
          <a:prstGeom prst="rect">
            <a:avLst/>
          </a:prstGeom>
          <a:noFill/>
          <a:ln/>
        </p:spPr>
        <p:txBody>
          <a:bodyPr wrap="square" lIns="0" tIns="0" rIns="0" bIns="0" rtlCol="0" anchor="ctr"/>
          <a:lstStyle/>
          <a:p>
            <a:pPr indent="0" marL="0">
              <a:lnSpc>
                <a:spcPts val="1500"/>
              </a:lnSpc>
              <a:buNone/>
            </a:pPr>
            <a:r>
              <a:rPr lang="en-US" sz="1250" b="1" dirty="0">
                <a:solidFill>
                  <a:srgbClr val="7B1E23"/>
                </a:solidFill>
                <a:latin typeface="Cambria" pitchFamily="34" charset="0"/>
                <a:ea typeface="Cambria" pitchFamily="34" charset="-122"/>
                <a:cs typeface="Cambria" pitchFamily="34" charset="-120"/>
              </a:rPr>
              <a:t>Live and past programmes</a:t>
            </a:r>
            <a:endParaRPr lang="en-US" sz="1250" dirty="0"/>
          </a:p>
        </p:txBody>
      </p:sp>
      <p:sp>
        <p:nvSpPr>
          <p:cNvPr id="15" name="Text 10"/>
          <p:cNvSpPr txBox="1"/>
          <p:nvPr/>
        </p:nvSpPr>
        <p:spPr>
          <a:xfrm>
            <a:off x="6400800" y="2743200"/>
            <a:ext cx="2231136" cy="78638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Watch when a programme is on, and watch again afterwards, without hunting for the link.</a:t>
            </a:r>
            <a:endParaRPr lang="en-US" sz="950" dirty="0"/>
          </a:p>
        </p:txBody>
      </p:sp>
      <p:sp>
        <p:nvSpPr>
          <p:cNvPr id="16" name="Shape 11"/>
          <p:cNvSpPr/>
          <p:nvPr/>
        </p:nvSpPr>
        <p:spPr>
          <a:xfrm>
            <a:off x="8997696" y="1481328"/>
            <a:ext cx="2670048" cy="2194560"/>
          </a:xfrm>
          <a:prstGeom prst="roundRect">
            <a:avLst>
              <a:gd name="adj" fmla="val 5417"/>
            </a:avLst>
          </a:prstGeom>
          <a:solidFill>
            <a:srgbClr val="FFFFFF"/>
          </a:solidFill>
          <a:ln w="12700">
            <a:solidFill>
              <a:srgbClr val="E6DCCB"/>
            </a:solidFill>
            <a:prstDash val="solid"/>
          </a:ln>
        </p:spPr>
      </p:sp>
      <p:sp>
        <p:nvSpPr>
          <p:cNvPr id="17" name="Shape 12"/>
          <p:cNvSpPr/>
          <p:nvPr/>
        </p:nvSpPr>
        <p:spPr>
          <a:xfrm>
            <a:off x="9217152" y="1700784"/>
            <a:ext cx="493776" cy="493776"/>
          </a:xfrm>
          <a:prstGeom prst="ellipse">
            <a:avLst/>
          </a:prstGeom>
          <a:solidFill>
            <a:srgbClr val="F6E7E4"/>
          </a:solidFill>
          <a:ln w="12700">
            <a:solidFill>
              <a:srgbClr val="F6E7E4"/>
            </a:solidFill>
            <a:prstDash val="solid"/>
          </a:ln>
        </p:spPr>
      </p:sp>
      <p:pic>
        <p:nvPicPr>
          <p:cNvPr id="18" name="Image 3" descr="/home/claude/mockups/icons/star-maroon.png">    </p:cNvPr>
          <p:cNvPicPr>
            <a:picLocks noChangeAspect="1"/>
          </p:cNvPicPr>
          <p:nvPr/>
        </p:nvPicPr>
        <p:blipFill>
          <a:blip r:embed="rId4"/>
          <a:stretch>
            <a:fillRect/>
          </a:stretch>
        </p:blipFill>
        <p:spPr>
          <a:xfrm>
            <a:off x="9340596" y="1824228"/>
            <a:ext cx="246888" cy="246888"/>
          </a:xfrm>
          <a:prstGeom prst="rect">
            <a:avLst/>
          </a:prstGeom>
        </p:spPr>
      </p:pic>
      <p:sp>
        <p:nvSpPr>
          <p:cNvPr id="19" name="Text 13"/>
          <p:cNvSpPr txBox="1"/>
          <p:nvPr/>
        </p:nvSpPr>
        <p:spPr>
          <a:xfrm>
            <a:off x="9217152" y="2286000"/>
            <a:ext cx="2231136" cy="457200"/>
          </a:xfrm>
          <a:prstGeom prst="rect">
            <a:avLst/>
          </a:prstGeom>
          <a:noFill/>
          <a:ln/>
        </p:spPr>
        <p:txBody>
          <a:bodyPr wrap="square" lIns="0" tIns="0" rIns="0" bIns="0" rtlCol="0" anchor="ctr"/>
          <a:lstStyle/>
          <a:p>
            <a:pPr indent="0" marL="0">
              <a:lnSpc>
                <a:spcPts val="1500"/>
              </a:lnSpc>
              <a:buNone/>
            </a:pPr>
            <a:r>
              <a:rPr lang="en-US" sz="1250" b="1" dirty="0">
                <a:solidFill>
                  <a:srgbClr val="7B1E23"/>
                </a:solidFill>
                <a:latin typeface="Cambria" pitchFamily="34" charset="0"/>
                <a:ea typeface="Cambria" pitchFamily="34" charset="-122"/>
                <a:cs typeface="Cambria" pitchFamily="34" charset="-120"/>
              </a:rPr>
              <a:t>Cultural, youth and education</a:t>
            </a:r>
            <a:endParaRPr lang="en-US" sz="1250" dirty="0"/>
          </a:p>
        </p:txBody>
      </p:sp>
      <p:sp>
        <p:nvSpPr>
          <p:cNvPr id="20" name="Text 14"/>
          <p:cNvSpPr txBox="1"/>
          <p:nvPr/>
        </p:nvSpPr>
        <p:spPr>
          <a:xfrm>
            <a:off x="9217152" y="2743200"/>
            <a:ext cx="2231136" cy="78638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Classes, cultural events and Mayuram youth activities alongside the religious calendar.</a:t>
            </a:r>
            <a:endParaRPr lang="en-US" sz="950" dirty="0"/>
          </a:p>
        </p:txBody>
      </p:sp>
      <p:sp>
        <p:nvSpPr>
          <p:cNvPr id="21" name="Shape 15"/>
          <p:cNvSpPr/>
          <p:nvPr/>
        </p:nvSpPr>
        <p:spPr>
          <a:xfrm>
            <a:off x="3364992" y="3895344"/>
            <a:ext cx="2670048" cy="2194560"/>
          </a:xfrm>
          <a:prstGeom prst="roundRect">
            <a:avLst>
              <a:gd name="adj" fmla="val 5417"/>
            </a:avLst>
          </a:prstGeom>
          <a:solidFill>
            <a:srgbClr val="FFFFFF"/>
          </a:solidFill>
          <a:ln w="12700">
            <a:solidFill>
              <a:srgbClr val="E6DCCB"/>
            </a:solidFill>
            <a:prstDash val="solid"/>
          </a:ln>
        </p:spPr>
      </p:sp>
      <p:sp>
        <p:nvSpPr>
          <p:cNvPr id="22" name="Shape 16"/>
          <p:cNvSpPr/>
          <p:nvPr/>
        </p:nvSpPr>
        <p:spPr>
          <a:xfrm>
            <a:off x="3584448" y="4114800"/>
            <a:ext cx="493776" cy="493776"/>
          </a:xfrm>
          <a:prstGeom prst="ellipse">
            <a:avLst/>
          </a:prstGeom>
          <a:solidFill>
            <a:srgbClr val="F6E7E4"/>
          </a:solidFill>
          <a:ln w="12700">
            <a:solidFill>
              <a:srgbClr val="F6E7E4"/>
            </a:solidFill>
            <a:prstDash val="solid"/>
          </a:ln>
        </p:spPr>
      </p:sp>
      <p:pic>
        <p:nvPicPr>
          <p:cNvPr id="23" name="Image 4" descr="/home/claude/mockups/icons/device-maroon.png">    </p:cNvPr>
          <p:cNvPicPr>
            <a:picLocks noChangeAspect="1"/>
          </p:cNvPicPr>
          <p:nvPr/>
        </p:nvPicPr>
        <p:blipFill>
          <a:blip r:embed="rId5"/>
          <a:stretch>
            <a:fillRect/>
          </a:stretch>
        </p:blipFill>
        <p:spPr>
          <a:xfrm>
            <a:off x="3707892" y="4238244"/>
            <a:ext cx="246888" cy="246888"/>
          </a:xfrm>
          <a:prstGeom prst="rect">
            <a:avLst/>
          </a:prstGeom>
        </p:spPr>
      </p:pic>
      <p:sp>
        <p:nvSpPr>
          <p:cNvPr id="24" name="Text 17"/>
          <p:cNvSpPr txBox="1"/>
          <p:nvPr/>
        </p:nvSpPr>
        <p:spPr>
          <a:xfrm>
            <a:off x="3584448" y="4700016"/>
            <a:ext cx="2231136" cy="457200"/>
          </a:xfrm>
          <a:prstGeom prst="rect">
            <a:avLst/>
          </a:prstGeom>
          <a:noFill/>
          <a:ln/>
        </p:spPr>
        <p:txBody>
          <a:bodyPr wrap="square" lIns="0" tIns="0" rIns="0" bIns="0" rtlCol="0" anchor="ctr"/>
          <a:lstStyle/>
          <a:p>
            <a:pPr indent="0" marL="0">
              <a:lnSpc>
                <a:spcPts val="1500"/>
              </a:lnSpc>
              <a:buNone/>
            </a:pPr>
            <a:r>
              <a:rPr lang="en-US" sz="1250" b="1" dirty="0">
                <a:solidFill>
                  <a:srgbClr val="7B1E23"/>
                </a:solidFill>
                <a:latin typeface="Cambria" pitchFamily="34" charset="0"/>
                <a:ea typeface="Cambria" pitchFamily="34" charset="-122"/>
                <a:cs typeface="Cambria" pitchFamily="34" charset="-120"/>
              </a:rPr>
              <a:t>Gallery and devotional content</a:t>
            </a:r>
            <a:endParaRPr lang="en-US" sz="1250" dirty="0"/>
          </a:p>
        </p:txBody>
      </p:sp>
      <p:sp>
        <p:nvSpPr>
          <p:cNvPr id="25" name="Text 18"/>
          <p:cNvSpPr txBox="1"/>
          <p:nvPr/>
        </p:nvSpPr>
        <p:spPr>
          <a:xfrm>
            <a:off x="3584448" y="5157216"/>
            <a:ext cx="2231136" cy="78638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Photographs and devotional material the temple chooses to share, in a place families can browse.</a:t>
            </a:r>
            <a:endParaRPr lang="en-US" sz="950" dirty="0"/>
          </a:p>
        </p:txBody>
      </p:sp>
      <p:sp>
        <p:nvSpPr>
          <p:cNvPr id="26" name="Shape 19"/>
          <p:cNvSpPr/>
          <p:nvPr/>
        </p:nvSpPr>
        <p:spPr>
          <a:xfrm>
            <a:off x="6181344" y="3895344"/>
            <a:ext cx="2670048" cy="2194560"/>
          </a:xfrm>
          <a:prstGeom prst="roundRect">
            <a:avLst>
              <a:gd name="adj" fmla="val 5417"/>
            </a:avLst>
          </a:prstGeom>
          <a:solidFill>
            <a:srgbClr val="FFFFFF"/>
          </a:solidFill>
          <a:ln w="12700">
            <a:solidFill>
              <a:srgbClr val="E6DCCB"/>
            </a:solidFill>
            <a:prstDash val="solid"/>
          </a:ln>
        </p:spPr>
      </p:sp>
      <p:sp>
        <p:nvSpPr>
          <p:cNvPr id="27" name="Shape 20"/>
          <p:cNvSpPr/>
          <p:nvPr/>
        </p:nvSpPr>
        <p:spPr>
          <a:xfrm>
            <a:off x="6400800" y="4114800"/>
            <a:ext cx="493776" cy="493776"/>
          </a:xfrm>
          <a:prstGeom prst="ellipse">
            <a:avLst/>
          </a:prstGeom>
          <a:solidFill>
            <a:srgbClr val="F6E7E4"/>
          </a:solidFill>
          <a:ln w="12700">
            <a:solidFill>
              <a:srgbClr val="F6E7E4"/>
            </a:solidFill>
            <a:prstDash val="solid"/>
          </a:ln>
        </p:spPr>
      </p:sp>
      <p:pic>
        <p:nvPicPr>
          <p:cNvPr id="28" name="Image 5" descr="/home/claude/mockups/icons/bell-maroon.png">    </p:cNvPr>
          <p:cNvPicPr>
            <a:picLocks noChangeAspect="1"/>
          </p:cNvPicPr>
          <p:nvPr/>
        </p:nvPicPr>
        <p:blipFill>
          <a:blip r:embed="rId6"/>
          <a:stretch>
            <a:fillRect/>
          </a:stretch>
        </p:blipFill>
        <p:spPr>
          <a:xfrm>
            <a:off x="6524244" y="4238244"/>
            <a:ext cx="246888" cy="246888"/>
          </a:xfrm>
          <a:prstGeom prst="rect">
            <a:avLst/>
          </a:prstGeom>
        </p:spPr>
      </p:pic>
      <p:sp>
        <p:nvSpPr>
          <p:cNvPr id="29" name="Text 21"/>
          <p:cNvSpPr txBox="1"/>
          <p:nvPr/>
        </p:nvSpPr>
        <p:spPr>
          <a:xfrm>
            <a:off x="6400800" y="4700016"/>
            <a:ext cx="2231136" cy="457200"/>
          </a:xfrm>
          <a:prstGeom prst="rect">
            <a:avLst/>
          </a:prstGeom>
          <a:noFill/>
          <a:ln/>
        </p:spPr>
        <p:txBody>
          <a:bodyPr wrap="square" lIns="0" tIns="0" rIns="0" bIns="0" rtlCol="0" anchor="ctr"/>
          <a:lstStyle/>
          <a:p>
            <a:pPr indent="0" marL="0">
              <a:lnSpc>
                <a:spcPts val="1500"/>
              </a:lnSpc>
              <a:buNone/>
            </a:pPr>
            <a:r>
              <a:rPr lang="en-US" sz="1250" b="1" dirty="0">
                <a:solidFill>
                  <a:srgbClr val="7B1E23"/>
                </a:solidFill>
                <a:latin typeface="Cambria" pitchFamily="34" charset="0"/>
                <a:ea typeface="Cambria" pitchFamily="34" charset="-122"/>
                <a:cs typeface="Cambria" pitchFamily="34" charset="-120"/>
              </a:rPr>
              <a:t>Announcements</a:t>
            </a:r>
            <a:endParaRPr lang="en-US" sz="1250" dirty="0"/>
          </a:p>
        </p:txBody>
      </p:sp>
      <p:sp>
        <p:nvSpPr>
          <p:cNvPr id="30" name="Text 22"/>
          <p:cNvSpPr txBox="1"/>
          <p:nvPr/>
        </p:nvSpPr>
        <p:spPr>
          <a:xfrm>
            <a:off x="6400800" y="5157216"/>
            <a:ext cx="2231136" cy="78638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One notice board, with the same message pushed to devotees who chose to receive it.</a:t>
            </a:r>
            <a:endParaRPr lang="en-US" sz="950" dirty="0"/>
          </a:p>
        </p:txBody>
      </p:sp>
      <p:sp>
        <p:nvSpPr>
          <p:cNvPr id="31" name="Shape 23"/>
          <p:cNvSpPr/>
          <p:nvPr/>
        </p:nvSpPr>
        <p:spPr>
          <a:xfrm>
            <a:off x="8997696" y="3895344"/>
            <a:ext cx="2670048" cy="2194560"/>
          </a:xfrm>
          <a:prstGeom prst="roundRect">
            <a:avLst>
              <a:gd name="adj" fmla="val 5417"/>
            </a:avLst>
          </a:prstGeom>
          <a:solidFill>
            <a:srgbClr val="FFFFFF"/>
          </a:solidFill>
          <a:ln w="12700">
            <a:solidFill>
              <a:srgbClr val="E6DCCB"/>
            </a:solidFill>
            <a:prstDash val="solid"/>
          </a:ln>
        </p:spPr>
      </p:sp>
      <p:sp>
        <p:nvSpPr>
          <p:cNvPr id="32" name="Shape 24"/>
          <p:cNvSpPr/>
          <p:nvPr/>
        </p:nvSpPr>
        <p:spPr>
          <a:xfrm>
            <a:off x="9217152" y="4114800"/>
            <a:ext cx="493776" cy="493776"/>
          </a:xfrm>
          <a:prstGeom prst="ellipse">
            <a:avLst/>
          </a:prstGeom>
          <a:solidFill>
            <a:srgbClr val="F6E7E4"/>
          </a:solidFill>
          <a:ln w="12700">
            <a:solidFill>
              <a:srgbClr val="F6E7E4"/>
            </a:solidFill>
            <a:prstDash val="solid"/>
          </a:ln>
        </p:spPr>
      </p:sp>
      <p:pic>
        <p:nvPicPr>
          <p:cNvPr id="33" name="Image 6" descr="/home/claude/mockups/icons/chart-maroon.png">    </p:cNvPr>
          <p:cNvPicPr>
            <a:picLocks noChangeAspect="1"/>
          </p:cNvPicPr>
          <p:nvPr/>
        </p:nvPicPr>
        <p:blipFill>
          <a:blip r:embed="rId7"/>
          <a:stretch>
            <a:fillRect/>
          </a:stretch>
        </p:blipFill>
        <p:spPr>
          <a:xfrm>
            <a:off x="9340596" y="4238244"/>
            <a:ext cx="246888" cy="246888"/>
          </a:xfrm>
          <a:prstGeom prst="rect">
            <a:avLst/>
          </a:prstGeom>
        </p:spPr>
      </p:pic>
      <p:sp>
        <p:nvSpPr>
          <p:cNvPr id="34" name="Text 25"/>
          <p:cNvSpPr txBox="1"/>
          <p:nvPr/>
        </p:nvSpPr>
        <p:spPr>
          <a:xfrm>
            <a:off x="9217152" y="4700016"/>
            <a:ext cx="2231136" cy="457200"/>
          </a:xfrm>
          <a:prstGeom prst="rect">
            <a:avLst/>
          </a:prstGeom>
          <a:noFill/>
          <a:ln/>
        </p:spPr>
        <p:txBody>
          <a:bodyPr wrap="square" lIns="0" tIns="0" rIns="0" bIns="0" rtlCol="0" anchor="ctr"/>
          <a:lstStyle/>
          <a:p>
            <a:pPr indent="0" marL="0">
              <a:lnSpc>
                <a:spcPts val="1500"/>
              </a:lnSpc>
              <a:buNone/>
            </a:pPr>
            <a:r>
              <a:rPr lang="en-US" sz="1250" b="1" dirty="0">
                <a:solidFill>
                  <a:srgbClr val="7B1E23"/>
                </a:solidFill>
                <a:latin typeface="Cambria" pitchFamily="34" charset="0"/>
                <a:ea typeface="Cambria" pitchFamily="34" charset="-122"/>
                <a:cs typeface="Cambria" pitchFamily="34" charset="-120"/>
              </a:rPr>
              <a:t>Construction and donor progress</a:t>
            </a:r>
            <a:endParaRPr lang="en-US" sz="1250" dirty="0"/>
          </a:p>
        </p:txBody>
      </p:sp>
      <p:sp>
        <p:nvSpPr>
          <p:cNvPr id="35" name="Text 26"/>
          <p:cNvSpPr txBox="1"/>
          <p:nvPr/>
        </p:nvSpPr>
        <p:spPr>
          <a:xfrm>
            <a:off x="9217152" y="5157216"/>
            <a:ext cx="2231136" cy="786384"/>
          </a:xfrm>
          <a:prstGeom prst="rect">
            <a:avLst/>
          </a:prstGeom>
          <a:noFill/>
          <a:ln/>
        </p:spPr>
        <p:txBody>
          <a:bodyPr wrap="square" lIns="0" tIns="0" rIns="0" bIns="0" rtlCol="0" anchor="ctr"/>
          <a:lstStyle/>
          <a:p>
            <a:pPr indent="0" marL="0">
              <a:lnSpc>
                <a:spcPts val="1250"/>
              </a:lnSpc>
              <a:buNone/>
            </a:pPr>
            <a:r>
              <a:rPr lang="en-US" sz="950" dirty="0">
                <a:solidFill>
                  <a:srgbClr val="6E655C"/>
                </a:solidFill>
                <a:latin typeface="Calibri" pitchFamily="34" charset="0"/>
                <a:ea typeface="Calibri" pitchFamily="34" charset="-122"/>
                <a:cs typeface="Calibri" pitchFamily="34" charset="-120"/>
              </a:rPr>
              <a:t>Square-foot and donor progression updates, shared as the building takes shape.</a:t>
            </a:r>
            <a:endParaRPr lang="en-US" sz="950" dirty="0"/>
          </a:p>
        </p:txBody>
      </p:sp>
      <p:sp>
        <p:nvSpPr>
          <p:cNvPr id="36" name="Text 27"/>
          <p:cNvSpPr txBox="1"/>
          <p:nvPr/>
        </p:nvSpPr>
        <p:spPr>
          <a:xfrm>
            <a:off x="731520" y="6345936"/>
            <a:ext cx="10149840" cy="384048"/>
          </a:xfrm>
          <a:prstGeom prst="rect">
            <a:avLst/>
          </a:prstGeom>
          <a:noFill/>
          <a:ln/>
        </p:spPr>
        <p:txBody>
          <a:bodyPr wrap="square" lIns="0" tIns="0" rIns="0" bIns="0" rtlCol="0" anchor="ctr"/>
          <a:lstStyle/>
          <a:p>
            <a:pPr indent="0" marL="0">
              <a:lnSpc>
                <a:spcPts val="1100"/>
              </a:lnSpc>
              <a:buNone/>
            </a:pPr>
            <a:r>
              <a:rPr lang="en-US" sz="850" dirty="0">
                <a:solidFill>
                  <a:srgbClr val="6E655C"/>
                </a:solidFill>
                <a:latin typeface="Calibri" pitchFamily="34" charset="0"/>
                <a:ea typeface="Calibri" pitchFamily="34" charset="-122"/>
                <a:cs typeface="Calibri" pitchFamily="34" charset="-120"/>
              </a:rPr>
              <a:t>Confirmed from the temple website: Volunteer Sign Up (an embedded form), MTS Live with a past-programme playlist, Youth – Mayuram, Upcoming MTS Cultural Event, Donor List and the donor progression plan. Which photographs or devotional media may be used, and under what permission, Requires Temple Confirmation.</a:t>
            </a:r>
            <a:endParaRPr lang="en-US" sz="850" dirty="0"/>
          </a:p>
        </p:txBody>
      </p:sp>
      <p:sp>
        <p:nvSpPr>
          <p:cNvPr id="38" name="Text 28"/>
          <p:cNvSpPr txBox="1"/>
          <p:nvPr/>
        </p:nvSpPr>
        <p:spPr>
          <a:xfrm>
            <a:off x="11292840" y="6364224"/>
            <a:ext cx="457200" cy="256032"/>
          </a:xfrm>
          <a:prstGeom prst="rect">
            <a:avLst/>
          </a:prstGeom>
          <a:noFill/>
          <a:ln/>
        </p:spPr>
        <p:txBody>
          <a:bodyPr wrap="square" lIns="0" tIns="0" rIns="0" bIns="0" rtlCol="0" anchor="ctr"/>
          <a:lstStyle/>
          <a:p>
            <a:pPr algn="r" indent="0" marL="0">
              <a:buNone/>
            </a:pPr>
            <a:r>
              <a:rPr lang="en-US" sz="1000" b="1" dirty="0">
                <a:solidFill>
                  <a:srgbClr val="BFB3A2"/>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Simpler Temple Experience — Mobile App Proposal</dc:title>
  <dc:subject>PptxGenJS Presentation</dc:subject>
  <dc:creator>Prepared for Murugan Temple of St. Louis leadership</dc:creator>
  <cp:lastModifiedBy>Prepared for Murugan Temple of St. Louis leadership</cp:lastModifiedBy>
  <cp:revision>1</cp:revision>
  <dcterms:created xsi:type="dcterms:W3CDTF">2026-09-13T04:58:36Z</dcterms:created>
  <dcterms:modified xsi:type="dcterms:W3CDTF">2026-09-13T04:58:36Z</dcterms:modified>
</cp:coreProperties>
</file>